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419" r:id="rId3"/>
    <p:sldId id="441" r:id="rId4"/>
    <p:sldId id="408" r:id="rId5"/>
    <p:sldId id="382" r:id="rId6"/>
    <p:sldId id="434" r:id="rId7"/>
    <p:sldId id="435" r:id="rId8"/>
    <p:sldId id="410" r:id="rId9"/>
    <p:sldId id="347" r:id="rId10"/>
    <p:sldId id="486" r:id="rId11"/>
    <p:sldId id="452" r:id="rId12"/>
    <p:sldId id="414" r:id="rId13"/>
    <p:sldId id="366" r:id="rId14"/>
    <p:sldId id="396" r:id="rId15"/>
    <p:sldId id="398" r:id="rId16"/>
    <p:sldId id="444" r:id="rId17"/>
    <p:sldId id="485" r:id="rId18"/>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32" autoAdjust="0"/>
    <p:restoredTop sz="87781"/>
  </p:normalViewPr>
  <p:slideViewPr>
    <p:cSldViewPr snapToGrid="0">
      <p:cViewPr varScale="1">
        <p:scale>
          <a:sx n="86" d="100"/>
          <a:sy n="86" d="100"/>
        </p:scale>
        <p:origin x="64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0D20BD-E74A-4B29-B09A-4D1357D75BD4}" type="doc">
      <dgm:prSet loTypeId="urn:microsoft.com/office/officeart/2005/8/layout/gear1" loCatId="cycle" qsTypeId="urn:microsoft.com/office/officeart/2005/8/quickstyle/simple1" qsCatId="simple" csTypeId="urn:microsoft.com/office/officeart/2005/8/colors/accent1_2" csCatId="accent1" phldr="1"/>
      <dgm:spPr/>
    </dgm:pt>
    <dgm:pt modelId="{393588EB-3F85-4885-B6C1-9BDEB3E1F9AF}">
      <dgm:prSet phldrT="[Texto]" custT="1"/>
      <dgm:spPr/>
      <dgm:t>
        <a:bodyPr/>
        <a:lstStyle/>
        <a:p>
          <a:r>
            <a:rPr lang="pt-BR" sz="1600" b="1" kern="1200" cap="all" dirty="0">
              <a:solidFill>
                <a:schemeClr val="bg1"/>
              </a:solidFill>
              <a:latin typeface="Century Gothic" pitchFamily="34" charset="0"/>
              <a:ea typeface="+mn-ea"/>
              <a:cs typeface="Arial" panose="020B0604020202020204" pitchFamily="34" charset="0"/>
            </a:rPr>
            <a:t>Decisões baseadas em evidências</a:t>
          </a:r>
        </a:p>
      </dgm:t>
    </dgm:pt>
    <dgm:pt modelId="{27628B26-9354-4DCC-B7A1-CE964B78AD95}" type="parTrans" cxnId="{DCB05D50-2484-4FA0-83F7-9237E26B0246}">
      <dgm:prSet/>
      <dgm:spPr/>
      <dgm:t>
        <a:bodyPr/>
        <a:lstStyle/>
        <a:p>
          <a:endParaRPr lang="pt-BR"/>
        </a:p>
      </dgm:t>
    </dgm:pt>
    <dgm:pt modelId="{950B773D-F4A0-47D6-AC2B-66F47A0F7C1C}" type="sibTrans" cxnId="{DCB05D50-2484-4FA0-83F7-9237E26B0246}">
      <dgm:prSet/>
      <dgm:spPr/>
      <dgm:t>
        <a:bodyPr/>
        <a:lstStyle/>
        <a:p>
          <a:endParaRPr lang="pt-BR"/>
        </a:p>
      </dgm:t>
    </dgm:pt>
    <dgm:pt modelId="{368D4A8D-EAC1-4612-B788-6109A32B517F}">
      <dgm:prSet phldrT="[Texto]" custT="1"/>
      <dgm:spPr/>
      <dgm:t>
        <a:bodyPr/>
        <a:lstStyle/>
        <a:p>
          <a:r>
            <a:rPr lang="pt-BR" sz="1400" b="1" baseline="0" dirty="0"/>
            <a:t>Avaliação de Políticas Públicas</a:t>
          </a:r>
        </a:p>
      </dgm:t>
    </dgm:pt>
    <dgm:pt modelId="{F40E8E19-67B4-421E-A6D1-9CC61AEDB2C2}" type="parTrans" cxnId="{4B992144-800C-4276-87D2-E4108BB9B81F}">
      <dgm:prSet/>
      <dgm:spPr/>
      <dgm:t>
        <a:bodyPr/>
        <a:lstStyle/>
        <a:p>
          <a:endParaRPr lang="pt-BR"/>
        </a:p>
      </dgm:t>
    </dgm:pt>
    <dgm:pt modelId="{675534C8-D2DC-43BE-91E2-5F4249C5B00A}" type="sibTrans" cxnId="{4B992144-800C-4276-87D2-E4108BB9B81F}">
      <dgm:prSet/>
      <dgm:spPr/>
      <dgm:t>
        <a:bodyPr/>
        <a:lstStyle/>
        <a:p>
          <a:endParaRPr lang="pt-BR"/>
        </a:p>
      </dgm:t>
    </dgm:pt>
    <dgm:pt modelId="{7B7C0CC6-40AB-40F3-878C-B6EB013A299E}">
      <dgm:prSet phldrT="[Texto]" custT="1"/>
      <dgm:spPr/>
      <dgm:t>
        <a:bodyPr/>
        <a:lstStyle/>
        <a:p>
          <a:r>
            <a:rPr lang="pt-BR" sz="1400" b="1" dirty="0"/>
            <a:t>Análise de Impacto Regulatório</a:t>
          </a:r>
        </a:p>
      </dgm:t>
    </dgm:pt>
    <dgm:pt modelId="{2E8E1936-B4D7-43AC-B471-B546ACF1E1BF}" type="parTrans" cxnId="{36340140-3454-4748-8705-DD49BA18AC8F}">
      <dgm:prSet/>
      <dgm:spPr/>
      <dgm:t>
        <a:bodyPr/>
        <a:lstStyle/>
        <a:p>
          <a:endParaRPr lang="pt-BR"/>
        </a:p>
      </dgm:t>
    </dgm:pt>
    <dgm:pt modelId="{D279E834-98FE-41A3-B8E6-EB7645045C04}" type="sibTrans" cxnId="{36340140-3454-4748-8705-DD49BA18AC8F}">
      <dgm:prSet/>
      <dgm:spPr/>
      <dgm:t>
        <a:bodyPr/>
        <a:lstStyle/>
        <a:p>
          <a:endParaRPr lang="pt-BR"/>
        </a:p>
      </dgm:t>
    </dgm:pt>
    <dgm:pt modelId="{832A87EB-EACD-414D-B0B5-87DE8BD07FFF}" type="pres">
      <dgm:prSet presAssocID="{E40D20BD-E74A-4B29-B09A-4D1357D75BD4}" presName="composite" presStyleCnt="0">
        <dgm:presLayoutVars>
          <dgm:chMax val="3"/>
          <dgm:animLvl val="lvl"/>
          <dgm:resizeHandles val="exact"/>
        </dgm:presLayoutVars>
      </dgm:prSet>
      <dgm:spPr/>
    </dgm:pt>
    <dgm:pt modelId="{99503569-0F45-42E4-BE76-21FDA97135A9}" type="pres">
      <dgm:prSet presAssocID="{393588EB-3F85-4885-B6C1-9BDEB3E1F9AF}" presName="gear1" presStyleLbl="node1" presStyleIdx="0" presStyleCnt="3" custScaleX="99329" custScaleY="84779" custLinFactNeighborX="897" custLinFactNeighborY="677">
        <dgm:presLayoutVars>
          <dgm:chMax val="1"/>
          <dgm:bulletEnabled val="1"/>
        </dgm:presLayoutVars>
      </dgm:prSet>
      <dgm:spPr/>
    </dgm:pt>
    <dgm:pt modelId="{56A28AAD-DAAB-4F53-B4B6-0498555EB08E}" type="pres">
      <dgm:prSet presAssocID="{393588EB-3F85-4885-B6C1-9BDEB3E1F9AF}" presName="gear1srcNode" presStyleLbl="node1" presStyleIdx="0" presStyleCnt="3"/>
      <dgm:spPr/>
    </dgm:pt>
    <dgm:pt modelId="{FA7F31FC-0AE5-45D5-A07B-5B1C7AFE57ED}" type="pres">
      <dgm:prSet presAssocID="{393588EB-3F85-4885-B6C1-9BDEB3E1F9AF}" presName="gear1dstNode" presStyleLbl="node1" presStyleIdx="0" presStyleCnt="3"/>
      <dgm:spPr/>
    </dgm:pt>
    <dgm:pt modelId="{9AE37E49-B9D7-4B1E-A93B-2CE0F5B78621}" type="pres">
      <dgm:prSet presAssocID="{368D4A8D-EAC1-4612-B788-6109A32B517F}" presName="gear2" presStyleLbl="node1" presStyleIdx="1" presStyleCnt="3" custScaleX="116898" custLinFactNeighborX="-970" custLinFactNeighborY="5800">
        <dgm:presLayoutVars>
          <dgm:chMax val="1"/>
          <dgm:bulletEnabled val="1"/>
        </dgm:presLayoutVars>
      </dgm:prSet>
      <dgm:spPr/>
    </dgm:pt>
    <dgm:pt modelId="{40D33E8C-5B6F-4CA8-ACF4-D40795E908D6}" type="pres">
      <dgm:prSet presAssocID="{368D4A8D-EAC1-4612-B788-6109A32B517F}" presName="gear2srcNode" presStyleLbl="node1" presStyleIdx="1" presStyleCnt="3"/>
      <dgm:spPr/>
    </dgm:pt>
    <dgm:pt modelId="{CF8EF520-8A0E-4BFB-A455-DDD83FDF90F3}" type="pres">
      <dgm:prSet presAssocID="{368D4A8D-EAC1-4612-B788-6109A32B517F}" presName="gear2dstNode" presStyleLbl="node1" presStyleIdx="1" presStyleCnt="3"/>
      <dgm:spPr/>
    </dgm:pt>
    <dgm:pt modelId="{B37A02CE-522C-4AF6-BC4D-8642ED980006}" type="pres">
      <dgm:prSet presAssocID="{7B7C0CC6-40AB-40F3-878C-B6EB013A299E}" presName="gear3" presStyleLbl="node1" presStyleIdx="2" presStyleCnt="3" custScaleX="128948" custScaleY="122048" custLinFactNeighborX="5586" custLinFactNeighborY="-798"/>
      <dgm:spPr/>
    </dgm:pt>
    <dgm:pt modelId="{90B06232-301A-46B5-B665-7946DEE1BAAE}" type="pres">
      <dgm:prSet presAssocID="{7B7C0CC6-40AB-40F3-878C-B6EB013A299E}" presName="gear3tx" presStyleLbl="node1" presStyleIdx="2" presStyleCnt="3">
        <dgm:presLayoutVars>
          <dgm:chMax val="1"/>
          <dgm:bulletEnabled val="1"/>
        </dgm:presLayoutVars>
      </dgm:prSet>
      <dgm:spPr/>
    </dgm:pt>
    <dgm:pt modelId="{83C7BD9C-A90A-426A-A2F1-6F958D73087E}" type="pres">
      <dgm:prSet presAssocID="{7B7C0CC6-40AB-40F3-878C-B6EB013A299E}" presName="gear3srcNode" presStyleLbl="node1" presStyleIdx="2" presStyleCnt="3"/>
      <dgm:spPr/>
    </dgm:pt>
    <dgm:pt modelId="{A56BCEEC-54EB-49CA-B603-ACF31E4C2E55}" type="pres">
      <dgm:prSet presAssocID="{7B7C0CC6-40AB-40F3-878C-B6EB013A299E}" presName="gear3dstNode" presStyleLbl="node1" presStyleIdx="2" presStyleCnt="3"/>
      <dgm:spPr/>
    </dgm:pt>
    <dgm:pt modelId="{A40363F3-5EF6-4FE3-A9DD-F857F99624C1}" type="pres">
      <dgm:prSet presAssocID="{950B773D-F4A0-47D6-AC2B-66F47A0F7C1C}" presName="connector1" presStyleLbl="sibTrans2D1" presStyleIdx="0" presStyleCnt="3"/>
      <dgm:spPr/>
    </dgm:pt>
    <dgm:pt modelId="{7ADC301E-2178-42A2-A939-4C2D23E2418D}" type="pres">
      <dgm:prSet presAssocID="{675534C8-D2DC-43BE-91E2-5F4249C5B00A}" presName="connector2" presStyleLbl="sibTrans2D1" presStyleIdx="1" presStyleCnt="3"/>
      <dgm:spPr/>
    </dgm:pt>
    <dgm:pt modelId="{39BA007B-9E11-477B-8E3F-89AAA158FE2C}" type="pres">
      <dgm:prSet presAssocID="{D279E834-98FE-41A3-B8E6-EB7645045C04}" presName="connector3" presStyleLbl="sibTrans2D1" presStyleIdx="2" presStyleCnt="3" custLinFactNeighborX="-4164" custLinFactNeighborY="-3470"/>
      <dgm:spPr/>
    </dgm:pt>
  </dgm:ptLst>
  <dgm:cxnLst>
    <dgm:cxn modelId="{61B6020F-A159-43F7-9A1C-76079E4F6AB2}" type="presOf" srcId="{7B7C0CC6-40AB-40F3-878C-B6EB013A299E}" destId="{90B06232-301A-46B5-B665-7946DEE1BAAE}" srcOrd="1" destOrd="0" presId="urn:microsoft.com/office/officeart/2005/8/layout/gear1"/>
    <dgm:cxn modelId="{6442FA12-B672-4F16-8E22-FB985525389B}" type="presOf" srcId="{393588EB-3F85-4885-B6C1-9BDEB3E1F9AF}" destId="{FA7F31FC-0AE5-45D5-A07B-5B1C7AFE57ED}" srcOrd="2" destOrd="0" presId="urn:microsoft.com/office/officeart/2005/8/layout/gear1"/>
    <dgm:cxn modelId="{9B131B1A-430C-41AF-8FF3-2576ACDEAD89}" type="presOf" srcId="{393588EB-3F85-4885-B6C1-9BDEB3E1F9AF}" destId="{56A28AAD-DAAB-4F53-B4B6-0498555EB08E}" srcOrd="1" destOrd="0" presId="urn:microsoft.com/office/officeart/2005/8/layout/gear1"/>
    <dgm:cxn modelId="{E75E5024-4D23-489E-8525-B886D982CE08}" type="presOf" srcId="{368D4A8D-EAC1-4612-B788-6109A32B517F}" destId="{40D33E8C-5B6F-4CA8-ACF4-D40795E908D6}" srcOrd="1" destOrd="0" presId="urn:microsoft.com/office/officeart/2005/8/layout/gear1"/>
    <dgm:cxn modelId="{36340140-3454-4748-8705-DD49BA18AC8F}" srcId="{E40D20BD-E74A-4B29-B09A-4D1357D75BD4}" destId="{7B7C0CC6-40AB-40F3-878C-B6EB013A299E}" srcOrd="2" destOrd="0" parTransId="{2E8E1936-B4D7-43AC-B471-B546ACF1E1BF}" sibTransId="{D279E834-98FE-41A3-B8E6-EB7645045C04}"/>
    <dgm:cxn modelId="{78100342-D298-4E83-9F79-068CCCBF793B}" type="presOf" srcId="{368D4A8D-EAC1-4612-B788-6109A32B517F}" destId="{9AE37E49-B9D7-4B1E-A93B-2CE0F5B78621}" srcOrd="0" destOrd="0" presId="urn:microsoft.com/office/officeart/2005/8/layout/gear1"/>
    <dgm:cxn modelId="{4B992144-800C-4276-87D2-E4108BB9B81F}" srcId="{E40D20BD-E74A-4B29-B09A-4D1357D75BD4}" destId="{368D4A8D-EAC1-4612-B788-6109A32B517F}" srcOrd="1" destOrd="0" parTransId="{F40E8E19-67B4-421E-A6D1-9CC61AEDB2C2}" sibTransId="{675534C8-D2DC-43BE-91E2-5F4249C5B00A}"/>
    <dgm:cxn modelId="{DCB05D50-2484-4FA0-83F7-9237E26B0246}" srcId="{E40D20BD-E74A-4B29-B09A-4D1357D75BD4}" destId="{393588EB-3F85-4885-B6C1-9BDEB3E1F9AF}" srcOrd="0" destOrd="0" parTransId="{27628B26-9354-4DCC-B7A1-CE964B78AD95}" sibTransId="{950B773D-F4A0-47D6-AC2B-66F47A0F7C1C}"/>
    <dgm:cxn modelId="{453CC157-BD70-42FB-80A9-33811B405928}" type="presOf" srcId="{7B7C0CC6-40AB-40F3-878C-B6EB013A299E}" destId="{83C7BD9C-A90A-426A-A2F1-6F958D73087E}" srcOrd="2" destOrd="0" presId="urn:microsoft.com/office/officeart/2005/8/layout/gear1"/>
    <dgm:cxn modelId="{51E3A95A-9ED0-4C18-B023-3B5B5E9228B4}" type="presOf" srcId="{E40D20BD-E74A-4B29-B09A-4D1357D75BD4}" destId="{832A87EB-EACD-414D-B0B5-87DE8BD07FFF}" srcOrd="0" destOrd="0" presId="urn:microsoft.com/office/officeart/2005/8/layout/gear1"/>
    <dgm:cxn modelId="{1B76F99E-B143-44BA-BCD2-1C63873216D8}" type="presOf" srcId="{7B7C0CC6-40AB-40F3-878C-B6EB013A299E}" destId="{A56BCEEC-54EB-49CA-B603-ACF31E4C2E55}" srcOrd="3" destOrd="0" presId="urn:microsoft.com/office/officeart/2005/8/layout/gear1"/>
    <dgm:cxn modelId="{9773C2A5-BB43-4665-92D7-E999B4973F4F}" type="presOf" srcId="{368D4A8D-EAC1-4612-B788-6109A32B517F}" destId="{CF8EF520-8A0E-4BFB-A455-DDD83FDF90F3}" srcOrd="2" destOrd="0" presId="urn:microsoft.com/office/officeart/2005/8/layout/gear1"/>
    <dgm:cxn modelId="{53135AC0-7825-4FEF-B667-A8D9E1E3BAA0}" type="presOf" srcId="{7B7C0CC6-40AB-40F3-878C-B6EB013A299E}" destId="{B37A02CE-522C-4AF6-BC4D-8642ED980006}" srcOrd="0" destOrd="0" presId="urn:microsoft.com/office/officeart/2005/8/layout/gear1"/>
    <dgm:cxn modelId="{276F07C9-33CF-4955-A5CF-B3960D51B3B0}" type="presOf" srcId="{D279E834-98FE-41A3-B8E6-EB7645045C04}" destId="{39BA007B-9E11-477B-8E3F-89AAA158FE2C}" srcOrd="0" destOrd="0" presId="urn:microsoft.com/office/officeart/2005/8/layout/gear1"/>
    <dgm:cxn modelId="{3CBAAACB-4E2B-48C1-80F0-35C3D0246F52}" type="presOf" srcId="{950B773D-F4A0-47D6-AC2B-66F47A0F7C1C}" destId="{A40363F3-5EF6-4FE3-A9DD-F857F99624C1}" srcOrd="0" destOrd="0" presId="urn:microsoft.com/office/officeart/2005/8/layout/gear1"/>
    <dgm:cxn modelId="{30A498D1-D432-49F4-9269-D7DDB0B51230}" type="presOf" srcId="{393588EB-3F85-4885-B6C1-9BDEB3E1F9AF}" destId="{99503569-0F45-42E4-BE76-21FDA97135A9}" srcOrd="0" destOrd="0" presId="urn:microsoft.com/office/officeart/2005/8/layout/gear1"/>
    <dgm:cxn modelId="{7D5F45F3-9B95-4C77-A40A-701EEA2A7502}" type="presOf" srcId="{675534C8-D2DC-43BE-91E2-5F4249C5B00A}" destId="{7ADC301E-2178-42A2-A939-4C2D23E2418D}" srcOrd="0" destOrd="0" presId="urn:microsoft.com/office/officeart/2005/8/layout/gear1"/>
    <dgm:cxn modelId="{1B4FA6A2-F7D3-46CF-B04E-54E4438F3A4C}" type="presParOf" srcId="{832A87EB-EACD-414D-B0B5-87DE8BD07FFF}" destId="{99503569-0F45-42E4-BE76-21FDA97135A9}" srcOrd="0" destOrd="0" presId="urn:microsoft.com/office/officeart/2005/8/layout/gear1"/>
    <dgm:cxn modelId="{678BC1B7-5812-4D96-A3BE-F5896521BD70}" type="presParOf" srcId="{832A87EB-EACD-414D-B0B5-87DE8BD07FFF}" destId="{56A28AAD-DAAB-4F53-B4B6-0498555EB08E}" srcOrd="1" destOrd="0" presId="urn:microsoft.com/office/officeart/2005/8/layout/gear1"/>
    <dgm:cxn modelId="{FD7200A7-926E-4453-9216-25CCBAA8A301}" type="presParOf" srcId="{832A87EB-EACD-414D-B0B5-87DE8BD07FFF}" destId="{FA7F31FC-0AE5-45D5-A07B-5B1C7AFE57ED}" srcOrd="2" destOrd="0" presId="urn:microsoft.com/office/officeart/2005/8/layout/gear1"/>
    <dgm:cxn modelId="{B5012EB1-A19B-4CB3-A9C3-3FC1854E6AE1}" type="presParOf" srcId="{832A87EB-EACD-414D-B0B5-87DE8BD07FFF}" destId="{9AE37E49-B9D7-4B1E-A93B-2CE0F5B78621}" srcOrd="3" destOrd="0" presId="urn:microsoft.com/office/officeart/2005/8/layout/gear1"/>
    <dgm:cxn modelId="{261E37D3-74EA-480B-A1BA-1B0CFC7D4841}" type="presParOf" srcId="{832A87EB-EACD-414D-B0B5-87DE8BD07FFF}" destId="{40D33E8C-5B6F-4CA8-ACF4-D40795E908D6}" srcOrd="4" destOrd="0" presId="urn:microsoft.com/office/officeart/2005/8/layout/gear1"/>
    <dgm:cxn modelId="{DC09E928-086E-4806-B031-70BCAFF66C3E}" type="presParOf" srcId="{832A87EB-EACD-414D-B0B5-87DE8BD07FFF}" destId="{CF8EF520-8A0E-4BFB-A455-DDD83FDF90F3}" srcOrd="5" destOrd="0" presId="urn:microsoft.com/office/officeart/2005/8/layout/gear1"/>
    <dgm:cxn modelId="{CBDD9580-273B-4D81-9D87-F6A5E5A76EDA}" type="presParOf" srcId="{832A87EB-EACD-414D-B0B5-87DE8BD07FFF}" destId="{B37A02CE-522C-4AF6-BC4D-8642ED980006}" srcOrd="6" destOrd="0" presId="urn:microsoft.com/office/officeart/2005/8/layout/gear1"/>
    <dgm:cxn modelId="{5801E32A-ABBA-4354-942C-368AE7C81113}" type="presParOf" srcId="{832A87EB-EACD-414D-B0B5-87DE8BD07FFF}" destId="{90B06232-301A-46B5-B665-7946DEE1BAAE}" srcOrd="7" destOrd="0" presId="urn:microsoft.com/office/officeart/2005/8/layout/gear1"/>
    <dgm:cxn modelId="{411234C6-2716-4782-9E09-2FE7067F9C8C}" type="presParOf" srcId="{832A87EB-EACD-414D-B0B5-87DE8BD07FFF}" destId="{83C7BD9C-A90A-426A-A2F1-6F958D73087E}" srcOrd="8" destOrd="0" presId="urn:microsoft.com/office/officeart/2005/8/layout/gear1"/>
    <dgm:cxn modelId="{BD51E8B0-D150-4865-B65B-86C3C382E13E}" type="presParOf" srcId="{832A87EB-EACD-414D-B0B5-87DE8BD07FFF}" destId="{A56BCEEC-54EB-49CA-B603-ACF31E4C2E55}" srcOrd="9" destOrd="0" presId="urn:microsoft.com/office/officeart/2005/8/layout/gear1"/>
    <dgm:cxn modelId="{B9EABE52-FA8D-40A5-9D49-E4973AB40380}" type="presParOf" srcId="{832A87EB-EACD-414D-B0B5-87DE8BD07FFF}" destId="{A40363F3-5EF6-4FE3-A9DD-F857F99624C1}" srcOrd="10" destOrd="0" presId="urn:microsoft.com/office/officeart/2005/8/layout/gear1"/>
    <dgm:cxn modelId="{49DE8B34-F45C-4F58-9E3E-DAD6651ABC73}" type="presParOf" srcId="{832A87EB-EACD-414D-B0B5-87DE8BD07FFF}" destId="{7ADC301E-2178-42A2-A939-4C2D23E2418D}" srcOrd="11" destOrd="0" presId="urn:microsoft.com/office/officeart/2005/8/layout/gear1"/>
    <dgm:cxn modelId="{24A70EE7-CDD5-4C88-AE20-5A3B85E15B28}" type="presParOf" srcId="{832A87EB-EACD-414D-B0B5-87DE8BD07FFF}" destId="{39BA007B-9E11-477B-8E3F-89AAA158FE2C}"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158B55B-6633-482B-BE7F-5883F158A258}" type="doc">
      <dgm:prSet loTypeId="urn:microsoft.com/office/officeart/2005/8/layout/cycle4" loCatId="relationship" qsTypeId="urn:microsoft.com/office/officeart/2005/8/quickstyle/simple1" qsCatId="simple" csTypeId="urn:microsoft.com/office/officeart/2005/8/colors/accent1_5" csCatId="accent1" phldr="1"/>
      <dgm:spPr/>
      <dgm:t>
        <a:bodyPr/>
        <a:lstStyle/>
        <a:p>
          <a:endParaRPr lang="pt-BR"/>
        </a:p>
      </dgm:t>
    </dgm:pt>
    <dgm:pt modelId="{FB9DDFE5-D613-46F5-8889-EA2F05F28501}">
      <dgm:prSet phldrT="[Texto]" custT="1"/>
      <dgm:spPr/>
      <dgm:t>
        <a:bodyPr/>
        <a:lstStyle/>
        <a:p>
          <a:r>
            <a:rPr lang="pt-BR" sz="1700" dirty="0"/>
            <a:t>Elaboração</a:t>
          </a:r>
        </a:p>
      </dgm:t>
    </dgm:pt>
    <dgm:pt modelId="{EC310BB5-AD34-47D1-9FF1-261AF23F9238}" type="parTrans" cxnId="{37036D14-EAA3-4AD3-A1E7-F119521EB2D0}">
      <dgm:prSet/>
      <dgm:spPr/>
      <dgm:t>
        <a:bodyPr/>
        <a:lstStyle/>
        <a:p>
          <a:endParaRPr lang="pt-BR" sz="1500"/>
        </a:p>
      </dgm:t>
    </dgm:pt>
    <dgm:pt modelId="{75A0F796-10D3-4C51-9473-D94CBE7D2137}" type="sibTrans" cxnId="{37036D14-EAA3-4AD3-A1E7-F119521EB2D0}">
      <dgm:prSet/>
      <dgm:spPr/>
      <dgm:t>
        <a:bodyPr/>
        <a:lstStyle/>
        <a:p>
          <a:endParaRPr lang="pt-BR" sz="1500"/>
        </a:p>
      </dgm:t>
    </dgm:pt>
    <dgm:pt modelId="{8408CCCB-D26F-4B34-BCBF-AC9508EA63F7}">
      <dgm:prSet phldrT="[Texto]" custT="1"/>
      <dgm:spPr/>
      <dgm:t>
        <a:bodyPr/>
        <a:lstStyle/>
        <a:p>
          <a:r>
            <a:rPr lang="pt-BR" sz="1800" dirty="0"/>
            <a:t>Aplicação</a:t>
          </a:r>
        </a:p>
      </dgm:t>
    </dgm:pt>
    <dgm:pt modelId="{57C296D0-8703-4D52-BC72-98004A877AA8}" type="parTrans" cxnId="{76DA69B7-DF82-403A-B2BD-C453EF58F950}">
      <dgm:prSet/>
      <dgm:spPr/>
      <dgm:t>
        <a:bodyPr/>
        <a:lstStyle/>
        <a:p>
          <a:endParaRPr lang="pt-BR" sz="1500"/>
        </a:p>
      </dgm:t>
    </dgm:pt>
    <dgm:pt modelId="{E2423D32-2DFD-4BC7-8972-5A162C64264C}" type="sibTrans" cxnId="{76DA69B7-DF82-403A-B2BD-C453EF58F950}">
      <dgm:prSet/>
      <dgm:spPr/>
      <dgm:t>
        <a:bodyPr/>
        <a:lstStyle/>
        <a:p>
          <a:endParaRPr lang="pt-BR" sz="1500"/>
        </a:p>
      </dgm:t>
    </dgm:pt>
    <dgm:pt modelId="{917ECCDD-9173-44A2-A280-F368DF844430}">
      <dgm:prSet phldrT="[Texto]" custT="1"/>
      <dgm:spPr/>
      <dgm:t>
        <a:bodyPr/>
        <a:lstStyle/>
        <a:p>
          <a:r>
            <a:rPr lang="pt-BR" sz="1800" dirty="0"/>
            <a:t>Avaliação</a:t>
          </a:r>
        </a:p>
      </dgm:t>
    </dgm:pt>
    <dgm:pt modelId="{8E26226C-BB17-42AD-9F95-6E6FBB3C3CBC}" type="parTrans" cxnId="{8B42129D-1AB8-42CC-828A-1864AD554310}">
      <dgm:prSet/>
      <dgm:spPr/>
      <dgm:t>
        <a:bodyPr/>
        <a:lstStyle/>
        <a:p>
          <a:endParaRPr lang="pt-BR" sz="1500"/>
        </a:p>
      </dgm:t>
    </dgm:pt>
    <dgm:pt modelId="{A68E2487-FC3A-46F1-B837-E0AC019B07F0}" type="sibTrans" cxnId="{8B42129D-1AB8-42CC-828A-1864AD554310}">
      <dgm:prSet/>
      <dgm:spPr/>
      <dgm:t>
        <a:bodyPr/>
        <a:lstStyle/>
        <a:p>
          <a:endParaRPr lang="pt-BR" sz="1500"/>
        </a:p>
      </dgm:t>
    </dgm:pt>
    <dgm:pt modelId="{92EB760A-478C-4987-BFA9-0A02249BFDF1}">
      <dgm:prSet phldrT="[Texto]" custT="1"/>
      <dgm:spPr/>
      <dgm:t>
        <a:bodyPr/>
        <a:lstStyle/>
        <a:p>
          <a:r>
            <a:rPr lang="pt-BR" sz="1600" dirty="0"/>
            <a:t>Monitoramento</a:t>
          </a:r>
        </a:p>
      </dgm:t>
    </dgm:pt>
    <dgm:pt modelId="{B2E6F888-711A-48CA-96E8-B04EAC5BB3E1}" type="sibTrans" cxnId="{D5308C16-70DE-4A0C-B78C-95671ECBC417}">
      <dgm:prSet/>
      <dgm:spPr/>
      <dgm:t>
        <a:bodyPr/>
        <a:lstStyle/>
        <a:p>
          <a:endParaRPr lang="pt-BR" sz="1500"/>
        </a:p>
      </dgm:t>
    </dgm:pt>
    <dgm:pt modelId="{CAA32873-450C-4907-B8FF-9065E3B9A232}" type="parTrans" cxnId="{D5308C16-70DE-4A0C-B78C-95671ECBC417}">
      <dgm:prSet/>
      <dgm:spPr/>
      <dgm:t>
        <a:bodyPr/>
        <a:lstStyle/>
        <a:p>
          <a:endParaRPr lang="pt-BR" sz="1500"/>
        </a:p>
      </dgm:t>
    </dgm:pt>
    <dgm:pt modelId="{23884863-3553-465D-8D59-BDDDE231CB19}" type="pres">
      <dgm:prSet presAssocID="{D158B55B-6633-482B-BE7F-5883F158A258}" presName="cycleMatrixDiagram" presStyleCnt="0">
        <dgm:presLayoutVars>
          <dgm:chMax val="1"/>
          <dgm:dir/>
          <dgm:animLvl val="lvl"/>
          <dgm:resizeHandles val="exact"/>
        </dgm:presLayoutVars>
      </dgm:prSet>
      <dgm:spPr/>
    </dgm:pt>
    <dgm:pt modelId="{2C8462DB-5215-45E3-95A0-C8C758E39386}" type="pres">
      <dgm:prSet presAssocID="{D158B55B-6633-482B-BE7F-5883F158A258}" presName="children" presStyleCnt="0"/>
      <dgm:spPr/>
    </dgm:pt>
    <dgm:pt modelId="{0A9555C7-C909-41CB-AB8D-F91AD90897A2}" type="pres">
      <dgm:prSet presAssocID="{D158B55B-6633-482B-BE7F-5883F158A258}" presName="childPlaceholder" presStyleCnt="0"/>
      <dgm:spPr/>
    </dgm:pt>
    <dgm:pt modelId="{85D01A76-AD3F-49AD-A8DC-58E7EAD23AA5}" type="pres">
      <dgm:prSet presAssocID="{D158B55B-6633-482B-BE7F-5883F158A258}" presName="circle" presStyleCnt="0"/>
      <dgm:spPr/>
    </dgm:pt>
    <dgm:pt modelId="{2EA08303-159B-476C-B4AF-E396767C3BBB}" type="pres">
      <dgm:prSet presAssocID="{D158B55B-6633-482B-BE7F-5883F158A258}" presName="quadrant1" presStyleLbl="node1" presStyleIdx="0" presStyleCnt="4">
        <dgm:presLayoutVars>
          <dgm:chMax val="1"/>
          <dgm:bulletEnabled val="1"/>
        </dgm:presLayoutVars>
      </dgm:prSet>
      <dgm:spPr/>
    </dgm:pt>
    <dgm:pt modelId="{1DAE1C1D-C5B1-43CF-B3F6-96848A4C23B3}" type="pres">
      <dgm:prSet presAssocID="{D158B55B-6633-482B-BE7F-5883F158A258}" presName="quadrant2" presStyleLbl="node1" presStyleIdx="1" presStyleCnt="4">
        <dgm:presLayoutVars>
          <dgm:chMax val="1"/>
          <dgm:bulletEnabled val="1"/>
        </dgm:presLayoutVars>
      </dgm:prSet>
      <dgm:spPr/>
    </dgm:pt>
    <dgm:pt modelId="{4127ABE6-04CA-4C0C-A781-D2A54926E44F}" type="pres">
      <dgm:prSet presAssocID="{D158B55B-6633-482B-BE7F-5883F158A258}" presName="quadrant3" presStyleLbl="node1" presStyleIdx="2" presStyleCnt="4">
        <dgm:presLayoutVars>
          <dgm:chMax val="1"/>
          <dgm:bulletEnabled val="1"/>
        </dgm:presLayoutVars>
      </dgm:prSet>
      <dgm:spPr/>
    </dgm:pt>
    <dgm:pt modelId="{544A600D-D9C2-4492-A79B-9596E959B66B}" type="pres">
      <dgm:prSet presAssocID="{D158B55B-6633-482B-BE7F-5883F158A258}" presName="quadrant4" presStyleLbl="node1" presStyleIdx="3" presStyleCnt="4">
        <dgm:presLayoutVars>
          <dgm:chMax val="1"/>
          <dgm:bulletEnabled val="1"/>
        </dgm:presLayoutVars>
      </dgm:prSet>
      <dgm:spPr/>
    </dgm:pt>
    <dgm:pt modelId="{BBD171B7-4409-4647-9394-D32B1FCF925A}" type="pres">
      <dgm:prSet presAssocID="{D158B55B-6633-482B-BE7F-5883F158A258}" presName="quadrantPlaceholder" presStyleCnt="0"/>
      <dgm:spPr/>
    </dgm:pt>
    <dgm:pt modelId="{E4D90284-D7C3-4B4D-A006-35F69FED9917}" type="pres">
      <dgm:prSet presAssocID="{D158B55B-6633-482B-BE7F-5883F158A258}" presName="center1" presStyleLbl="fgShp" presStyleIdx="0" presStyleCnt="2"/>
      <dgm:spPr/>
    </dgm:pt>
    <dgm:pt modelId="{6755EC55-AB47-4CD4-B16A-3BD6E4C8ABCC}" type="pres">
      <dgm:prSet presAssocID="{D158B55B-6633-482B-BE7F-5883F158A258}" presName="center2" presStyleLbl="fgShp" presStyleIdx="1" presStyleCnt="2"/>
      <dgm:spPr/>
    </dgm:pt>
  </dgm:ptLst>
  <dgm:cxnLst>
    <dgm:cxn modelId="{A63A3500-86D4-459C-889E-0D0C94D32316}" type="presOf" srcId="{FB9DDFE5-D613-46F5-8889-EA2F05F28501}" destId="{2EA08303-159B-476C-B4AF-E396767C3BBB}" srcOrd="0" destOrd="0" presId="urn:microsoft.com/office/officeart/2005/8/layout/cycle4"/>
    <dgm:cxn modelId="{37036D14-EAA3-4AD3-A1E7-F119521EB2D0}" srcId="{D158B55B-6633-482B-BE7F-5883F158A258}" destId="{FB9DDFE5-D613-46F5-8889-EA2F05F28501}" srcOrd="0" destOrd="0" parTransId="{EC310BB5-AD34-47D1-9FF1-261AF23F9238}" sibTransId="{75A0F796-10D3-4C51-9473-D94CBE7D2137}"/>
    <dgm:cxn modelId="{D5308C16-70DE-4A0C-B78C-95671ECBC417}" srcId="{D158B55B-6633-482B-BE7F-5883F158A258}" destId="{92EB760A-478C-4987-BFA9-0A02249BFDF1}" srcOrd="2" destOrd="0" parTransId="{CAA32873-450C-4907-B8FF-9065E3B9A232}" sibTransId="{B2E6F888-711A-48CA-96E8-B04EAC5BB3E1}"/>
    <dgm:cxn modelId="{23119451-0ED2-49A3-BA79-F142CF4564DC}" type="presOf" srcId="{92EB760A-478C-4987-BFA9-0A02249BFDF1}" destId="{4127ABE6-04CA-4C0C-A781-D2A54926E44F}" srcOrd="0" destOrd="0" presId="urn:microsoft.com/office/officeart/2005/8/layout/cycle4"/>
    <dgm:cxn modelId="{8B42129D-1AB8-42CC-828A-1864AD554310}" srcId="{D158B55B-6633-482B-BE7F-5883F158A258}" destId="{917ECCDD-9173-44A2-A280-F368DF844430}" srcOrd="3" destOrd="0" parTransId="{8E26226C-BB17-42AD-9F95-6E6FBB3C3CBC}" sibTransId="{A68E2487-FC3A-46F1-B837-E0AC019B07F0}"/>
    <dgm:cxn modelId="{439725AA-B4E4-454B-8576-0D81C93825BA}" type="presOf" srcId="{8408CCCB-D26F-4B34-BCBF-AC9508EA63F7}" destId="{1DAE1C1D-C5B1-43CF-B3F6-96848A4C23B3}" srcOrd="0" destOrd="0" presId="urn:microsoft.com/office/officeart/2005/8/layout/cycle4"/>
    <dgm:cxn modelId="{7EDC77B2-66E2-4214-900A-8DBD99CDA1F0}" type="presOf" srcId="{D158B55B-6633-482B-BE7F-5883F158A258}" destId="{23884863-3553-465D-8D59-BDDDE231CB19}" srcOrd="0" destOrd="0" presId="urn:microsoft.com/office/officeart/2005/8/layout/cycle4"/>
    <dgm:cxn modelId="{85C4A4B3-82F2-428C-A223-B05F604CE49E}" type="presOf" srcId="{917ECCDD-9173-44A2-A280-F368DF844430}" destId="{544A600D-D9C2-4492-A79B-9596E959B66B}" srcOrd="0" destOrd="0" presId="urn:microsoft.com/office/officeart/2005/8/layout/cycle4"/>
    <dgm:cxn modelId="{76DA69B7-DF82-403A-B2BD-C453EF58F950}" srcId="{D158B55B-6633-482B-BE7F-5883F158A258}" destId="{8408CCCB-D26F-4B34-BCBF-AC9508EA63F7}" srcOrd="1" destOrd="0" parTransId="{57C296D0-8703-4D52-BC72-98004A877AA8}" sibTransId="{E2423D32-2DFD-4BC7-8972-5A162C64264C}"/>
    <dgm:cxn modelId="{505078EF-FC7B-44A3-86B3-C6D50037CFAE}" type="presParOf" srcId="{23884863-3553-465D-8D59-BDDDE231CB19}" destId="{2C8462DB-5215-45E3-95A0-C8C758E39386}" srcOrd="0" destOrd="0" presId="urn:microsoft.com/office/officeart/2005/8/layout/cycle4"/>
    <dgm:cxn modelId="{76459351-058A-48BA-8B7A-8123D5734CBF}" type="presParOf" srcId="{2C8462DB-5215-45E3-95A0-C8C758E39386}" destId="{0A9555C7-C909-41CB-AB8D-F91AD90897A2}" srcOrd="0" destOrd="0" presId="urn:microsoft.com/office/officeart/2005/8/layout/cycle4"/>
    <dgm:cxn modelId="{4224EBC2-79B3-42E4-8EC1-BB0DDEF41764}" type="presParOf" srcId="{23884863-3553-465D-8D59-BDDDE231CB19}" destId="{85D01A76-AD3F-49AD-A8DC-58E7EAD23AA5}" srcOrd="1" destOrd="0" presId="urn:microsoft.com/office/officeart/2005/8/layout/cycle4"/>
    <dgm:cxn modelId="{643DD027-EED1-473A-A6FF-191297F1DEBB}" type="presParOf" srcId="{85D01A76-AD3F-49AD-A8DC-58E7EAD23AA5}" destId="{2EA08303-159B-476C-B4AF-E396767C3BBB}" srcOrd="0" destOrd="0" presId="urn:microsoft.com/office/officeart/2005/8/layout/cycle4"/>
    <dgm:cxn modelId="{1332EF62-E9C1-485C-BF26-045A785C3DDF}" type="presParOf" srcId="{85D01A76-AD3F-49AD-A8DC-58E7EAD23AA5}" destId="{1DAE1C1D-C5B1-43CF-B3F6-96848A4C23B3}" srcOrd="1" destOrd="0" presId="urn:microsoft.com/office/officeart/2005/8/layout/cycle4"/>
    <dgm:cxn modelId="{21FD2170-2D14-4ABD-889B-11FC34FAFFBD}" type="presParOf" srcId="{85D01A76-AD3F-49AD-A8DC-58E7EAD23AA5}" destId="{4127ABE6-04CA-4C0C-A781-D2A54926E44F}" srcOrd="2" destOrd="0" presId="urn:microsoft.com/office/officeart/2005/8/layout/cycle4"/>
    <dgm:cxn modelId="{388B8565-6214-4904-934A-C1E57FF7E61D}" type="presParOf" srcId="{85D01A76-AD3F-49AD-A8DC-58E7EAD23AA5}" destId="{544A600D-D9C2-4492-A79B-9596E959B66B}" srcOrd="3" destOrd="0" presId="urn:microsoft.com/office/officeart/2005/8/layout/cycle4"/>
    <dgm:cxn modelId="{854EA64B-E0FB-4E8D-9D46-E2B1A614B383}" type="presParOf" srcId="{85D01A76-AD3F-49AD-A8DC-58E7EAD23AA5}" destId="{BBD171B7-4409-4647-9394-D32B1FCF925A}" srcOrd="4" destOrd="0" presId="urn:microsoft.com/office/officeart/2005/8/layout/cycle4"/>
    <dgm:cxn modelId="{8CC69D92-3DF7-41A0-8A7D-200D5450B85C}" type="presParOf" srcId="{23884863-3553-465D-8D59-BDDDE231CB19}" destId="{E4D90284-D7C3-4B4D-A006-35F69FED9917}" srcOrd="2" destOrd="0" presId="urn:microsoft.com/office/officeart/2005/8/layout/cycle4"/>
    <dgm:cxn modelId="{811655BE-29C3-435E-B1CE-F7769AC52BEE}" type="presParOf" srcId="{23884863-3553-465D-8D59-BDDDE231CB19}" destId="{6755EC55-AB47-4CD4-B16A-3BD6E4C8ABCC}"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503569-0F45-42E4-BE76-21FDA97135A9}">
      <dsp:nvSpPr>
        <dsp:cNvPr id="0" name=""/>
        <dsp:cNvSpPr/>
      </dsp:nvSpPr>
      <dsp:spPr>
        <a:xfrm>
          <a:off x="1723678" y="1977679"/>
          <a:ext cx="1993212" cy="1712733"/>
        </a:xfrm>
        <a:prstGeom prst="gear9">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pt-BR" sz="1600" b="1" kern="1200" cap="all" dirty="0">
              <a:solidFill>
                <a:schemeClr val="bg1"/>
              </a:solidFill>
              <a:latin typeface="Century Gothic" pitchFamily="34" charset="0"/>
              <a:ea typeface="+mn-ea"/>
              <a:cs typeface="Arial" panose="020B0604020202020204" pitchFamily="34" charset="0"/>
            </a:rPr>
            <a:t>Decisões baseadas em evidências</a:t>
          </a:r>
        </a:p>
      </dsp:txBody>
      <dsp:txXfrm>
        <a:off x="2103440" y="2378879"/>
        <a:ext cx="1233688" cy="880380"/>
      </dsp:txXfrm>
    </dsp:sp>
    <dsp:sp modelId="{9AE37E49-B9D7-4B1E-A93B-2CE0F5B78621}">
      <dsp:nvSpPr>
        <dsp:cNvPr id="0" name=""/>
        <dsp:cNvSpPr/>
      </dsp:nvSpPr>
      <dsp:spPr>
        <a:xfrm>
          <a:off x="385148" y="1431636"/>
          <a:ext cx="1717536" cy="1469260"/>
        </a:xfrm>
        <a:prstGeom prst="gear6">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pt-BR" sz="1400" b="1" kern="1200" baseline="0" dirty="0"/>
            <a:t>Avaliação de Políticas Públicas</a:t>
          </a:r>
        </a:p>
      </dsp:txBody>
      <dsp:txXfrm>
        <a:off x="791128" y="1803762"/>
        <a:ext cx="905576" cy="725008"/>
      </dsp:txXfrm>
    </dsp:sp>
    <dsp:sp modelId="{B37A02CE-522C-4AF6-BC4D-8642ED980006}">
      <dsp:nvSpPr>
        <dsp:cNvPr id="0" name=""/>
        <dsp:cNvSpPr/>
      </dsp:nvSpPr>
      <dsp:spPr>
        <a:xfrm rot="20700000">
          <a:off x="1218418" y="192260"/>
          <a:ext cx="1892661" cy="1720615"/>
        </a:xfrm>
        <a:prstGeom prst="gear6">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pt-BR" sz="1400" b="1" kern="1200" dirty="0"/>
            <a:t>Análise de Impacto Regulatório</a:t>
          </a:r>
        </a:p>
      </dsp:txBody>
      <dsp:txXfrm rot="-20700000">
        <a:off x="1643738" y="559436"/>
        <a:ext cx="1042020" cy="986261"/>
      </dsp:txXfrm>
    </dsp:sp>
    <dsp:sp modelId="{A40363F3-5EF6-4FE3-A9DD-F857F99624C1}">
      <dsp:nvSpPr>
        <dsp:cNvPr id="0" name=""/>
        <dsp:cNvSpPr/>
      </dsp:nvSpPr>
      <dsp:spPr>
        <a:xfrm>
          <a:off x="1537967" y="1522272"/>
          <a:ext cx="2585898" cy="2585898"/>
        </a:xfrm>
        <a:prstGeom prst="circularArrow">
          <a:avLst>
            <a:gd name="adj1" fmla="val 4688"/>
            <a:gd name="adj2" fmla="val 299029"/>
            <a:gd name="adj3" fmla="val 2502445"/>
            <a:gd name="adj4" fmla="val 15891155"/>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ADC301E-2178-42A2-A939-4C2D23E2418D}">
      <dsp:nvSpPr>
        <dsp:cNvPr id="0" name=""/>
        <dsp:cNvSpPr/>
      </dsp:nvSpPr>
      <dsp:spPr>
        <a:xfrm>
          <a:off x="263334" y="1023564"/>
          <a:ext cx="1878816" cy="1878816"/>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9BA007B-9E11-477B-8E3F-89AAA158FE2C}">
      <dsp:nvSpPr>
        <dsp:cNvPr id="0" name=""/>
        <dsp:cNvSpPr/>
      </dsp:nvSpPr>
      <dsp:spPr>
        <a:xfrm>
          <a:off x="929132" y="-50597"/>
          <a:ext cx="2025742" cy="2025742"/>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A08303-159B-476C-B4AF-E396767C3BBB}">
      <dsp:nvSpPr>
        <dsp:cNvPr id="0" name=""/>
        <dsp:cNvSpPr/>
      </dsp:nvSpPr>
      <dsp:spPr>
        <a:xfrm>
          <a:off x="3872835" y="298263"/>
          <a:ext cx="2265755" cy="2265755"/>
        </a:xfrm>
        <a:prstGeom prst="pieWedge">
          <a:avLst/>
        </a:prstGeom>
        <a:solidFill>
          <a:schemeClr val="accent1">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pt-BR" sz="1700" kern="1200" dirty="0"/>
            <a:t>Elaboração</a:t>
          </a:r>
        </a:p>
      </dsp:txBody>
      <dsp:txXfrm>
        <a:off x="4536459" y="961887"/>
        <a:ext cx="1602131" cy="1602131"/>
      </dsp:txXfrm>
    </dsp:sp>
    <dsp:sp modelId="{1DAE1C1D-C5B1-43CF-B3F6-96848A4C23B3}">
      <dsp:nvSpPr>
        <dsp:cNvPr id="0" name=""/>
        <dsp:cNvSpPr/>
      </dsp:nvSpPr>
      <dsp:spPr>
        <a:xfrm rot="5400000">
          <a:off x="6243244" y="298263"/>
          <a:ext cx="2265755" cy="2265755"/>
        </a:xfrm>
        <a:prstGeom prst="pieWedge">
          <a:avLst/>
        </a:prstGeom>
        <a:solidFill>
          <a:schemeClr val="accent1">
            <a:alpha val="90000"/>
            <a:hueOff val="0"/>
            <a:satOff val="0"/>
            <a:lumOff val="0"/>
            <a:alphaOff val="-13333"/>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pt-BR" sz="1800" kern="1200" dirty="0"/>
            <a:t>Aplicação</a:t>
          </a:r>
        </a:p>
      </dsp:txBody>
      <dsp:txXfrm rot="-5400000">
        <a:off x="6243244" y="961887"/>
        <a:ext cx="1602131" cy="1602131"/>
      </dsp:txXfrm>
    </dsp:sp>
    <dsp:sp modelId="{4127ABE6-04CA-4C0C-A781-D2A54926E44F}">
      <dsp:nvSpPr>
        <dsp:cNvPr id="0" name=""/>
        <dsp:cNvSpPr/>
      </dsp:nvSpPr>
      <dsp:spPr>
        <a:xfrm rot="10800000">
          <a:off x="6243244" y="2668672"/>
          <a:ext cx="2265755" cy="2265755"/>
        </a:xfrm>
        <a:prstGeom prst="pieWedge">
          <a:avLst/>
        </a:prstGeom>
        <a:solidFill>
          <a:schemeClr val="accent1">
            <a:alpha val="90000"/>
            <a:hueOff val="0"/>
            <a:satOff val="0"/>
            <a:lumOff val="0"/>
            <a:alphaOff val="-26667"/>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pt-BR" sz="1600" kern="1200" dirty="0"/>
            <a:t>Monitoramento</a:t>
          </a:r>
        </a:p>
      </dsp:txBody>
      <dsp:txXfrm rot="10800000">
        <a:off x="6243244" y="2668672"/>
        <a:ext cx="1602131" cy="1602131"/>
      </dsp:txXfrm>
    </dsp:sp>
    <dsp:sp modelId="{544A600D-D9C2-4492-A79B-9596E959B66B}">
      <dsp:nvSpPr>
        <dsp:cNvPr id="0" name=""/>
        <dsp:cNvSpPr/>
      </dsp:nvSpPr>
      <dsp:spPr>
        <a:xfrm rot="16200000">
          <a:off x="3872835" y="2668672"/>
          <a:ext cx="2265755" cy="2265755"/>
        </a:xfrm>
        <a:prstGeom prst="pieWedge">
          <a:avLst/>
        </a:prstGeom>
        <a:solidFill>
          <a:schemeClr val="accent1">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pt-BR" sz="1800" kern="1200" dirty="0"/>
            <a:t>Avaliação</a:t>
          </a:r>
        </a:p>
      </dsp:txBody>
      <dsp:txXfrm rot="5400000">
        <a:off x="4536459" y="2668672"/>
        <a:ext cx="1602131" cy="1602131"/>
      </dsp:txXfrm>
    </dsp:sp>
    <dsp:sp modelId="{E4D90284-D7C3-4B4D-A006-35F69FED9917}">
      <dsp:nvSpPr>
        <dsp:cNvPr id="0" name=""/>
        <dsp:cNvSpPr/>
      </dsp:nvSpPr>
      <dsp:spPr>
        <a:xfrm>
          <a:off x="5799773" y="2145403"/>
          <a:ext cx="782287" cy="680249"/>
        </a:xfrm>
        <a:prstGeom prst="circularArrow">
          <a:avLst/>
        </a:prstGeom>
        <a:solidFill>
          <a:schemeClr val="accent1">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755EC55-AB47-4CD4-B16A-3BD6E4C8ABCC}">
      <dsp:nvSpPr>
        <dsp:cNvPr id="0" name=""/>
        <dsp:cNvSpPr/>
      </dsp:nvSpPr>
      <dsp:spPr>
        <a:xfrm rot="10800000">
          <a:off x="5799773" y="2407037"/>
          <a:ext cx="782287" cy="680249"/>
        </a:xfrm>
        <a:prstGeom prst="circularArrow">
          <a:avLst/>
        </a:prstGeom>
        <a:solidFill>
          <a:schemeClr val="accent1">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4CFECF-176F-4446-8E8C-E5DFC38BC2E5}" type="datetimeFigureOut">
              <a:rPr lang="pt-BR" smtClean="0"/>
              <a:t>07/03/2019</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pt-BR"/>
              <a:t>Editar estilos de texto Mestre
Segundo nível
Terceiro nível
Quarto nível
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54D490-7854-3F4D-B55D-B2D203D2B27F}" type="slidenum">
              <a:rPr lang="pt-BR" smtClean="0"/>
              <a:t>‹nº›</a:t>
            </a:fld>
            <a:endParaRPr lang="pt-BR"/>
          </a:p>
        </p:txBody>
      </p:sp>
    </p:spTree>
    <p:extLst>
      <p:ext uri="{BB962C8B-B14F-4D97-AF65-F5344CB8AC3E}">
        <p14:creationId xmlns:p14="http://schemas.microsoft.com/office/powerpoint/2010/main" val="3806506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“a regulação, enquanto espécie de intervenção estatal, manifesta-se tanto por poderes e ações com objetivos declaradamente econômicos (o controle de concentrações empresariais, a repressão de infrações à ordem econômica, o controle de preços e tarifas, a admissão de novos agentes no mercado) como por outros com justificativas diversas, mas efeitos econômicos inevitáveis (medidas ambientais, urbanísticas, de normalização, de disciplina das profissões, etc.). Fazem regulação autoridades cuja missão seja cuidar de um específico campo de atividades considerado em seu conjunto (o mercado de ações, as telecomunicações, a energia, os seguros de saúde, o petróleo), mas também aquelas com poderes sobre a generalidade dos agentes da economia (exemplo: órgãos ambientais). (Direito Administrativo Econômico. 2002, p. 18).</a:t>
            </a:r>
          </a:p>
          <a:p>
            <a:endParaRPr lang="pt-BR" sz="1200" b="0" i="0" kern="1200" dirty="0">
              <a:solidFill>
                <a:schemeClr val="tx1"/>
              </a:solidFill>
              <a:effectLst/>
              <a:latin typeface="+mn-lt"/>
              <a:ea typeface="+mn-ea"/>
              <a:cs typeface="+mn-cs"/>
            </a:endParaRPr>
          </a:p>
          <a:p>
            <a:pPr marL="0" indent="0" algn="just">
              <a:buNone/>
            </a:pPr>
            <a:r>
              <a:rPr lang="pt-BR" altLang="pt-BR" sz="2400" b="1" dirty="0">
                <a:solidFill>
                  <a:srgbClr val="FF0000"/>
                </a:solidFill>
                <a:latin typeface="Century Gothic" pitchFamily="34" charset="0"/>
              </a:rPr>
              <a:t>A regulação pode ser obstáculo </a:t>
            </a:r>
            <a:r>
              <a:rPr lang="pt-BR" altLang="pt-BR" sz="2400" dirty="0">
                <a:solidFill>
                  <a:srgbClr val="FF0000"/>
                </a:solidFill>
                <a:latin typeface="Century Gothic" pitchFamily="34" charset="0"/>
              </a:rPr>
              <a:t>aos objetivos de bem-estar social e econômico para os quais foi desenhada </a:t>
            </a:r>
            <a:r>
              <a:rPr lang="pt-BR" altLang="pt-BR" sz="2400" b="1" u="sng" dirty="0">
                <a:solidFill>
                  <a:srgbClr val="FF0000"/>
                </a:solidFill>
                <a:latin typeface="Century Gothic" pitchFamily="34" charset="0"/>
              </a:rPr>
              <a:t>se</a:t>
            </a:r>
            <a:r>
              <a:rPr lang="pt-BR" altLang="pt-BR" sz="2400" dirty="0">
                <a:solidFill>
                  <a:srgbClr val="FF0000"/>
                </a:solidFill>
                <a:latin typeface="Century Gothic" pitchFamily="34" charset="0"/>
              </a:rPr>
              <a:t>:</a:t>
            </a:r>
          </a:p>
          <a:p>
            <a:pPr algn="just" eaLnBrk="1" hangingPunct="1">
              <a:buFont typeface="Wingdings" panose="05000000000000000000" pitchFamily="2" charset="2"/>
              <a:buChar char="ü"/>
            </a:pPr>
            <a:endParaRPr lang="pt-BR" altLang="pt-BR" sz="2400" dirty="0">
              <a:solidFill>
                <a:srgbClr val="FF0000"/>
              </a:solidFill>
              <a:latin typeface="Century Gothic" pitchFamily="34" charset="0"/>
            </a:endParaRPr>
          </a:p>
          <a:p>
            <a:pPr lvl="1" eaLnBrk="1" hangingPunct="1">
              <a:buFont typeface="Wingdings" panose="05000000000000000000" pitchFamily="2" charset="2"/>
              <a:buChar char="ü"/>
            </a:pPr>
            <a:r>
              <a:rPr lang="pt-BR" altLang="pt-BR" dirty="0">
                <a:solidFill>
                  <a:srgbClr val="FF0000"/>
                </a:solidFill>
                <a:latin typeface="Century Gothic" pitchFamily="34" charset="0"/>
              </a:rPr>
              <a:t>for excessiva</a:t>
            </a:r>
          </a:p>
          <a:p>
            <a:pPr lvl="1" eaLnBrk="1" hangingPunct="1">
              <a:buFont typeface="Wingdings" panose="05000000000000000000" pitchFamily="2" charset="2"/>
              <a:buChar char="ü"/>
            </a:pPr>
            <a:endParaRPr lang="pt-BR" altLang="pt-BR" dirty="0">
              <a:solidFill>
                <a:srgbClr val="FF0000"/>
              </a:solidFill>
              <a:latin typeface="Century Gothic" pitchFamily="34" charset="0"/>
            </a:endParaRPr>
          </a:p>
          <a:p>
            <a:pPr lvl="1" eaLnBrk="1" hangingPunct="1">
              <a:buFont typeface="Wingdings" panose="05000000000000000000" pitchFamily="2" charset="2"/>
              <a:buChar char="ü"/>
            </a:pPr>
            <a:r>
              <a:rPr lang="pt-BR" altLang="pt-BR" dirty="0">
                <a:solidFill>
                  <a:srgbClr val="FF0000"/>
                </a:solidFill>
                <a:latin typeface="Century Gothic" pitchFamily="34" charset="0"/>
              </a:rPr>
              <a:t>impedir ou desestimular a inovação</a:t>
            </a:r>
          </a:p>
          <a:p>
            <a:pPr lvl="1" eaLnBrk="1" hangingPunct="1">
              <a:buFont typeface="Wingdings" panose="05000000000000000000" pitchFamily="2" charset="2"/>
              <a:buChar char="ü"/>
            </a:pPr>
            <a:endParaRPr lang="pt-BR" altLang="pt-BR" dirty="0">
              <a:solidFill>
                <a:srgbClr val="FF0000"/>
              </a:solidFill>
              <a:latin typeface="Century Gothic" pitchFamily="34" charset="0"/>
            </a:endParaRPr>
          </a:p>
          <a:p>
            <a:pPr lvl="1" algn="just" eaLnBrk="1" hangingPunct="1">
              <a:buFont typeface="Wingdings" panose="05000000000000000000" pitchFamily="2" charset="2"/>
              <a:buChar char="ü"/>
            </a:pPr>
            <a:r>
              <a:rPr lang="pt-BR" altLang="pt-BR" dirty="0">
                <a:solidFill>
                  <a:srgbClr val="FF0000"/>
                </a:solidFill>
                <a:latin typeface="Century Gothic" pitchFamily="34" charset="0"/>
              </a:rPr>
              <a:t>criar barreiras desnecessárias ao comércio, à concorrência, ao investimento e à eficiência econômica</a:t>
            </a:r>
          </a:p>
          <a:p>
            <a:endParaRPr lang="pt-BR" dirty="0"/>
          </a:p>
        </p:txBody>
      </p:sp>
      <p:sp>
        <p:nvSpPr>
          <p:cNvPr id="4" name="Espaço Reservado para Número de Slide 3"/>
          <p:cNvSpPr>
            <a:spLocks noGrp="1"/>
          </p:cNvSpPr>
          <p:nvPr>
            <p:ph type="sldNum" sz="quarter" idx="5"/>
          </p:nvPr>
        </p:nvSpPr>
        <p:spPr/>
        <p:txBody>
          <a:bodyPr/>
          <a:lstStyle/>
          <a:p>
            <a:fld id="{1854D490-7854-3F4D-B55D-B2D203D2B27F}" type="slidenum">
              <a:rPr lang="pt-BR" smtClean="0"/>
              <a:t>4</a:t>
            </a:fld>
            <a:endParaRPr lang="pt-BR"/>
          </a:p>
        </p:txBody>
      </p:sp>
    </p:spTree>
    <p:extLst>
      <p:ext uri="{BB962C8B-B14F-4D97-AF65-F5344CB8AC3E}">
        <p14:creationId xmlns:p14="http://schemas.microsoft.com/office/powerpoint/2010/main" val="816721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Adicionalmente, a AIR deve apresentar brevemente uma estratégia de implementação da ação recomendada e informar como seus efeitos podem ser monitorados. Deste modo, a AIR contribui não só para a elaboração da regulação, mas também para o restante do ciclo regulatório.</a:t>
            </a:r>
          </a:p>
          <a:p>
            <a:endParaRPr lang="pt-BR" dirty="0"/>
          </a:p>
          <a:p>
            <a:r>
              <a:rPr lang="pt-BR" dirty="0"/>
              <a:t>Importante lembrar que só é possível avaliar o resultado de uma ação mediante a comparação dos efeitos previstos e aqueles efetivamente observados após sua implementação. Deste modo, nos casos de urgência em que a AIR for dispensada, deve-se identificar, no momento da elaboração do ato normativo, em nota técnica ou documento equivalente, o problema regulatório que se pretende solucionar e os objetivos que se pretende alcançar, de modo a subsidiar a elaboração futura da ARR.</a:t>
            </a:r>
          </a:p>
        </p:txBody>
      </p:sp>
      <p:sp>
        <p:nvSpPr>
          <p:cNvPr id="4" name="Espaço Reservado para Número de Slide 3"/>
          <p:cNvSpPr>
            <a:spLocks noGrp="1"/>
          </p:cNvSpPr>
          <p:nvPr>
            <p:ph type="sldNum" sz="quarter" idx="5"/>
          </p:nvPr>
        </p:nvSpPr>
        <p:spPr/>
        <p:txBody>
          <a:bodyPr/>
          <a:lstStyle/>
          <a:p>
            <a:fld id="{1854D490-7854-3F4D-B55D-B2D203D2B27F}" type="slidenum">
              <a:rPr lang="pt-BR" smtClean="0"/>
              <a:t>15</a:t>
            </a:fld>
            <a:endParaRPr lang="pt-BR"/>
          </a:p>
        </p:txBody>
      </p:sp>
    </p:spTree>
    <p:extLst>
      <p:ext uri="{BB962C8B-B14F-4D97-AF65-F5344CB8AC3E}">
        <p14:creationId xmlns:p14="http://schemas.microsoft.com/office/powerpoint/2010/main" val="33390186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1854D490-7854-3F4D-B55D-B2D203D2B27F}" type="slidenum">
              <a:rPr lang="pt-BR" smtClean="0"/>
              <a:t>17</a:t>
            </a:fld>
            <a:endParaRPr lang="pt-BR"/>
          </a:p>
        </p:txBody>
      </p:sp>
    </p:spTree>
    <p:extLst>
      <p:ext uri="{BB962C8B-B14F-4D97-AF65-F5344CB8AC3E}">
        <p14:creationId xmlns:p14="http://schemas.microsoft.com/office/powerpoint/2010/main" val="3869056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sz="1200" kern="1200" dirty="0">
                <a:solidFill>
                  <a:schemeClr val="tx1"/>
                </a:solidFill>
                <a:effectLst/>
                <a:latin typeface="+mn-lt"/>
                <a:ea typeface="+mn-ea"/>
                <a:cs typeface="+mn-cs"/>
              </a:rPr>
              <a:t>A publicação de tal documento em 2012 possibilitou com que no exercício de 2017 a OECD emitisse um outro artigo sobre a “Política Regulatória na América Latina”, justamente tratando de uma análise conduzida acerca do </a:t>
            </a:r>
            <a:r>
              <a:rPr lang="pt-BR" sz="1200" i="1" kern="1200" dirty="0">
                <a:solidFill>
                  <a:schemeClr val="tx1"/>
                </a:solidFill>
                <a:effectLst/>
                <a:latin typeface="+mn-lt"/>
                <a:ea typeface="+mn-ea"/>
                <a:cs typeface="+mn-cs"/>
              </a:rPr>
              <a:t>status</a:t>
            </a:r>
            <a:r>
              <a:rPr lang="pt-BR" sz="1200" kern="1200" dirty="0">
                <a:solidFill>
                  <a:schemeClr val="tx1"/>
                </a:solidFill>
                <a:effectLst/>
                <a:latin typeface="+mn-lt"/>
                <a:ea typeface="+mn-ea"/>
                <a:cs typeface="+mn-cs"/>
              </a:rPr>
              <a:t> de aplicação das recomendações proferidas pelo Conselho de Política Regulatória e Governança da OECD. Destaca-se que os principais indicadores utilizados para a mensuração de qualidade regulatória nos governos latino-americanos foram: existência de uma política regulatória explícita e publicada, coordenação intragovernamental, cooperação regulatória internacional, estratégia de comunicação para a qualidade regulatória, conformidade e aplicação, consulta pública e transparência, avaliação de impacto regulatório </a:t>
            </a:r>
            <a:r>
              <a:rPr lang="pt-BR" sz="1200" i="1" kern="1200" dirty="0" err="1">
                <a:solidFill>
                  <a:schemeClr val="tx1"/>
                </a:solidFill>
                <a:effectLst/>
                <a:latin typeface="+mn-lt"/>
                <a:ea typeface="+mn-ea"/>
                <a:cs typeface="+mn-cs"/>
              </a:rPr>
              <a:t>ex-ante</a:t>
            </a:r>
            <a:r>
              <a:rPr lang="pt-BR" sz="1200" kern="1200" dirty="0">
                <a:solidFill>
                  <a:schemeClr val="tx1"/>
                </a:solidFill>
                <a:effectLst/>
                <a:latin typeface="+mn-lt"/>
                <a:ea typeface="+mn-ea"/>
                <a:cs typeface="+mn-cs"/>
              </a:rPr>
              <a:t>, supervisão regulatória, simplificação administrativa, avaliação </a:t>
            </a:r>
            <a:r>
              <a:rPr lang="pt-BR" sz="1200" i="1" kern="1200" dirty="0" err="1">
                <a:solidFill>
                  <a:schemeClr val="tx1"/>
                </a:solidFill>
                <a:effectLst/>
                <a:latin typeface="+mn-lt"/>
                <a:ea typeface="+mn-ea"/>
                <a:cs typeface="+mn-cs"/>
              </a:rPr>
              <a:t>ex-post</a:t>
            </a:r>
            <a:r>
              <a:rPr lang="pt-BR" sz="1200" kern="1200" dirty="0">
                <a:solidFill>
                  <a:schemeClr val="tx1"/>
                </a:solidFill>
                <a:effectLst/>
                <a:latin typeface="+mn-lt"/>
                <a:ea typeface="+mn-ea"/>
                <a:cs typeface="+mn-cs"/>
              </a:rPr>
              <a:t> de regulação, objetivos mensuráveis e política de regulação baseada no desempenho.</a:t>
            </a:r>
          </a:p>
          <a:p>
            <a:r>
              <a:rPr lang="en" sz="1200" kern="1200" dirty="0">
                <a:solidFill>
                  <a:schemeClr val="tx1"/>
                </a:solidFill>
                <a:effectLst/>
                <a:latin typeface="+mn-lt"/>
                <a:ea typeface="+mn-ea"/>
                <a:cs typeface="+mn-cs"/>
              </a:rPr>
              <a:t>Brazil </a:t>
            </a:r>
            <a:endParaRPr lang="en" dirty="0"/>
          </a:p>
          <a:p>
            <a:r>
              <a:rPr lang="en" sz="1200" kern="1200" dirty="0">
                <a:solidFill>
                  <a:schemeClr val="tx1"/>
                </a:solidFill>
                <a:effectLst/>
                <a:latin typeface="+mn-lt"/>
                <a:ea typeface="+mn-ea"/>
                <a:cs typeface="+mn-cs"/>
              </a:rPr>
              <a:t>Broaden the scope of regulatory policy </a:t>
            </a:r>
            <a:endParaRPr lang="en" dirty="0"/>
          </a:p>
          <a:p>
            <a:r>
              <a:rPr lang="en" sz="1200" kern="1200" dirty="0">
                <a:solidFill>
                  <a:schemeClr val="tx1"/>
                </a:solidFill>
                <a:effectLst/>
                <a:latin typeface="+mn-lt"/>
                <a:ea typeface="+mn-ea"/>
                <a:cs typeface="+mn-cs"/>
              </a:rPr>
              <a:t>The regulatory policy agenda in Brazil has so far strongly </a:t>
            </a:r>
            <a:r>
              <a:rPr lang="en" sz="1200" kern="1200" dirty="0" err="1">
                <a:solidFill>
                  <a:schemeClr val="tx1"/>
                </a:solidFill>
                <a:effectLst/>
                <a:latin typeface="+mn-lt"/>
                <a:ea typeface="+mn-ea"/>
                <a:cs typeface="+mn-cs"/>
              </a:rPr>
              <a:t>focussed</a:t>
            </a:r>
            <a:r>
              <a:rPr lang="en" sz="1200" kern="1200" dirty="0">
                <a:solidFill>
                  <a:schemeClr val="tx1"/>
                </a:solidFill>
                <a:effectLst/>
                <a:latin typeface="+mn-lt"/>
                <a:ea typeface="+mn-ea"/>
                <a:cs typeface="+mn-cs"/>
              </a:rPr>
              <a:t> on regulatory agencies. In 2007 the Brazilian government established the </a:t>
            </a:r>
            <a:r>
              <a:rPr lang="en" sz="1200" kern="1200" dirty="0" err="1">
                <a:solidFill>
                  <a:schemeClr val="tx1"/>
                </a:solidFill>
                <a:effectLst/>
                <a:latin typeface="+mn-lt"/>
                <a:ea typeface="+mn-ea"/>
                <a:cs typeface="+mn-cs"/>
              </a:rPr>
              <a:t>Programme</a:t>
            </a:r>
            <a:r>
              <a:rPr lang="en" sz="1200" kern="1200" dirty="0">
                <a:solidFill>
                  <a:schemeClr val="tx1"/>
                </a:solidFill>
                <a:effectLst/>
                <a:latin typeface="+mn-lt"/>
                <a:ea typeface="+mn-ea"/>
                <a:cs typeface="+mn-cs"/>
              </a:rPr>
              <a:t> for the Strengthening of Institutional Capacity for Regulatory Management (PRO-REG). Coordinated from within the Civil House of the Presidency close to the </a:t>
            </a:r>
            <a:r>
              <a:rPr lang="en" sz="1200" kern="1200" dirty="0" err="1">
                <a:solidFill>
                  <a:schemeClr val="tx1"/>
                </a:solidFill>
                <a:effectLst/>
                <a:latin typeface="+mn-lt"/>
                <a:ea typeface="+mn-ea"/>
                <a:cs typeface="+mn-cs"/>
              </a:rPr>
              <a:t>centre</a:t>
            </a:r>
            <a:r>
              <a:rPr lang="en" sz="1200" kern="1200" dirty="0">
                <a:solidFill>
                  <a:schemeClr val="tx1"/>
                </a:solidFill>
                <a:effectLst/>
                <a:latin typeface="+mn-lt"/>
                <a:ea typeface="+mn-ea"/>
                <a:cs typeface="+mn-cs"/>
              </a:rPr>
              <a:t> of government, PRO-REG seeks to promote the use of good regulatory practices by training officials in regulatory agencies and strengthening the coordination between regulatory institutions. There is need to broaden the scope of PRO-REG and the regulatory policy agenda in general from its current focus on regulatory agencies to ensure an integrated whole-of-government approach to regulatory quality supported at the highest political level. </a:t>
            </a:r>
            <a:endParaRPr lang="en" dirty="0"/>
          </a:p>
          <a:p>
            <a:pPr marL="0" marR="0" lvl="0" indent="0" algn="l" defTabSz="914400" rtl="0" eaLnBrk="1" fontAlgn="auto" latinLnBrk="0" hangingPunct="1">
              <a:lnSpc>
                <a:spcPct val="100000"/>
              </a:lnSpc>
              <a:spcBef>
                <a:spcPts val="0"/>
              </a:spcBef>
              <a:spcAft>
                <a:spcPts val="0"/>
              </a:spcAft>
              <a:buClrTx/>
              <a:buSzTx/>
              <a:buFontTx/>
              <a:buNone/>
              <a:tabLst/>
              <a:defRPr/>
            </a:pPr>
            <a:r>
              <a:rPr lang="en" sz="1200" kern="1200" dirty="0">
                <a:solidFill>
                  <a:schemeClr val="tx1"/>
                </a:solidFill>
                <a:effectLst/>
                <a:latin typeface="+mn-lt"/>
                <a:ea typeface="+mn-ea"/>
                <a:cs typeface="+mn-cs"/>
              </a:rPr>
              <a:t>Align the use of public consultation across the administration.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 sz="1200" kern="1200" dirty="0">
                <a:solidFill>
                  <a:schemeClr val="tx1"/>
                </a:solidFill>
                <a:effectLst/>
                <a:latin typeface="+mn-lt"/>
                <a:ea typeface="+mn-ea"/>
                <a:cs typeface="+mn-cs"/>
              </a:rPr>
              <a:t>Expand the use of Regulatory Impact Assessment gradually.</a:t>
            </a:r>
          </a:p>
          <a:p>
            <a:pPr marL="0" marR="0" lvl="0" indent="0" algn="l" defTabSz="914400" rtl="0" eaLnBrk="1" fontAlgn="auto" latinLnBrk="0" hangingPunct="1">
              <a:lnSpc>
                <a:spcPct val="100000"/>
              </a:lnSpc>
              <a:spcBef>
                <a:spcPts val="0"/>
              </a:spcBef>
              <a:spcAft>
                <a:spcPts val="0"/>
              </a:spcAft>
              <a:buClrTx/>
              <a:buSzTx/>
              <a:buFontTx/>
              <a:buNone/>
              <a:tabLst/>
              <a:defRPr/>
            </a:pPr>
            <a:r>
              <a:rPr lang="pt-BR" sz="1200" kern="1200" dirty="0" err="1">
                <a:solidFill>
                  <a:schemeClr val="tx1"/>
                </a:solidFill>
                <a:effectLst/>
                <a:latin typeface="+mn-lt"/>
                <a:ea typeface="+mn-ea"/>
                <a:cs typeface="+mn-cs"/>
              </a:rPr>
              <a:t>Invest</a:t>
            </a:r>
            <a:r>
              <a:rPr lang="pt-BR" sz="1200" kern="1200" dirty="0">
                <a:solidFill>
                  <a:schemeClr val="tx1"/>
                </a:solidFill>
                <a:effectLst/>
                <a:latin typeface="+mn-lt"/>
                <a:ea typeface="+mn-ea"/>
                <a:cs typeface="+mn-cs"/>
              </a:rPr>
              <a:t> in </a:t>
            </a:r>
            <a:r>
              <a:rPr lang="pt-BR" sz="1200" kern="1200" dirty="0" err="1">
                <a:solidFill>
                  <a:schemeClr val="tx1"/>
                </a:solidFill>
                <a:effectLst/>
                <a:latin typeface="+mn-lt"/>
                <a:ea typeface="+mn-ea"/>
                <a:cs typeface="+mn-cs"/>
              </a:rPr>
              <a:t>ex</a:t>
            </a:r>
            <a:r>
              <a:rPr lang="pt-BR" sz="1200" kern="1200" dirty="0">
                <a:solidFill>
                  <a:schemeClr val="tx1"/>
                </a:solidFill>
                <a:effectLst/>
                <a:latin typeface="+mn-lt"/>
                <a:ea typeface="+mn-ea"/>
                <a:cs typeface="+mn-cs"/>
              </a:rPr>
              <a:t> post </a:t>
            </a:r>
            <a:r>
              <a:rPr lang="pt-BR" sz="1200" kern="1200" dirty="0" err="1">
                <a:solidFill>
                  <a:schemeClr val="tx1"/>
                </a:solidFill>
                <a:effectLst/>
                <a:latin typeface="+mn-lt"/>
                <a:ea typeface="+mn-ea"/>
                <a:cs typeface="+mn-cs"/>
              </a:rPr>
              <a:t>evaluation</a:t>
            </a:r>
            <a:r>
              <a:rPr lang="pt-BR" sz="1200" kern="1200" dirty="0">
                <a:solidFill>
                  <a:schemeClr val="tx1"/>
                </a:solidFill>
                <a:effectLst/>
                <a:latin typeface="+mn-lt"/>
                <a:ea typeface="+mn-ea"/>
                <a:cs typeface="+mn-cs"/>
              </a:rPr>
              <a:t>.;</a:t>
            </a:r>
            <a:endParaRPr lang="pt-B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 dirty="0"/>
          </a:p>
          <a:p>
            <a:endParaRPr lang="pt-BR" dirty="0"/>
          </a:p>
        </p:txBody>
      </p:sp>
      <p:sp>
        <p:nvSpPr>
          <p:cNvPr id="4" name="Espaço Reservado para Número de Slide 3"/>
          <p:cNvSpPr>
            <a:spLocks noGrp="1"/>
          </p:cNvSpPr>
          <p:nvPr>
            <p:ph type="sldNum" sz="quarter" idx="5"/>
          </p:nvPr>
        </p:nvSpPr>
        <p:spPr/>
        <p:txBody>
          <a:bodyPr/>
          <a:lstStyle/>
          <a:p>
            <a:fld id="{1854D490-7854-3F4D-B55D-B2D203D2B27F}" type="slidenum">
              <a:rPr lang="pt-BR" smtClean="0"/>
              <a:t>5</a:t>
            </a:fld>
            <a:endParaRPr lang="pt-BR"/>
          </a:p>
        </p:txBody>
      </p:sp>
    </p:spTree>
    <p:extLst>
      <p:ext uri="{BB962C8B-B14F-4D97-AF65-F5344CB8AC3E}">
        <p14:creationId xmlns:p14="http://schemas.microsoft.com/office/powerpoint/2010/main" val="42837926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200" b="0" i="0" kern="1200" dirty="0">
                <a:solidFill>
                  <a:schemeClr val="tx1"/>
                </a:solidFill>
                <a:effectLst/>
                <a:latin typeface="+mn-lt"/>
                <a:ea typeface="+mn-ea"/>
                <a:cs typeface="+mn-cs"/>
              </a:rPr>
              <a:t>Substitutivo da Câmara dos Deputados </a:t>
            </a:r>
            <a:r>
              <a:rPr lang="pt-BR" sz="1200" b="0" i="0" kern="1200" dirty="0" err="1">
                <a:solidFill>
                  <a:schemeClr val="tx1"/>
                </a:solidFill>
                <a:effectLst/>
                <a:latin typeface="+mn-lt"/>
                <a:ea typeface="+mn-ea"/>
                <a:cs typeface="+mn-cs"/>
              </a:rPr>
              <a:t>n°</a:t>
            </a:r>
            <a:r>
              <a:rPr lang="pt-BR" sz="1200" b="0" i="0" kern="1200" dirty="0">
                <a:solidFill>
                  <a:schemeClr val="tx1"/>
                </a:solidFill>
                <a:effectLst/>
                <a:latin typeface="+mn-lt"/>
                <a:ea typeface="+mn-ea"/>
                <a:cs typeface="+mn-cs"/>
              </a:rPr>
              <a:t> 10, de 2018, ao Projeto de Lei do Senado nº 52, de 2013. </a:t>
            </a:r>
            <a:r>
              <a:rPr lang="pt-BR" dirty="0"/>
              <a:t>Último local:14/02/2019 - Comissão de Transparência, Governança, Fiscalização e Controle e Defesa do Consumidor (Secretaria de Apoio à Comissão de Transparência, Governança, Fiscalização e Controle e Defesa do Consumidor).</a:t>
            </a:r>
            <a:endParaRPr lang="pt-BR"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pt-BR" sz="1200" b="0" i="0" kern="1200" dirty="0">
              <a:solidFill>
                <a:schemeClr val="tx1"/>
              </a:solidFill>
              <a:effectLst/>
              <a:latin typeface="+mn-lt"/>
              <a:ea typeface="+mn-ea"/>
              <a:cs typeface="+mn-cs"/>
            </a:endParaRPr>
          </a:p>
          <a:p>
            <a:endParaRPr lang="pt-BR" dirty="0"/>
          </a:p>
        </p:txBody>
      </p:sp>
      <p:sp>
        <p:nvSpPr>
          <p:cNvPr id="4" name="Espaço Reservado para Número de Slide 3"/>
          <p:cNvSpPr>
            <a:spLocks noGrp="1"/>
          </p:cNvSpPr>
          <p:nvPr>
            <p:ph type="sldNum" sz="quarter" idx="10"/>
          </p:nvPr>
        </p:nvSpPr>
        <p:spPr/>
        <p:txBody>
          <a:bodyPr/>
          <a:lstStyle/>
          <a:p>
            <a:fld id="{B3B0BDAE-FEE4-43D2-BE45-173E93E56DE5}" type="slidenum">
              <a:rPr lang="pt-BR" smtClean="0"/>
              <a:t>7</a:t>
            </a:fld>
            <a:endParaRPr lang="pt-BR"/>
          </a:p>
        </p:txBody>
      </p:sp>
    </p:spTree>
    <p:extLst>
      <p:ext uri="{BB962C8B-B14F-4D97-AF65-F5344CB8AC3E}">
        <p14:creationId xmlns:p14="http://schemas.microsoft.com/office/powerpoint/2010/main" val="2867793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1854D490-7854-3F4D-B55D-B2D203D2B27F}" type="slidenum">
              <a:rPr lang="pt-BR" smtClean="0"/>
              <a:t>8</a:t>
            </a:fld>
            <a:endParaRPr lang="pt-BR"/>
          </a:p>
        </p:txBody>
      </p:sp>
    </p:spTree>
    <p:extLst>
      <p:ext uri="{BB962C8B-B14F-4D97-AF65-F5344CB8AC3E}">
        <p14:creationId xmlns:p14="http://schemas.microsoft.com/office/powerpoint/2010/main" val="4543911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200" kern="1200" dirty="0">
                <a:solidFill>
                  <a:schemeClr val="tx1"/>
                </a:solidFill>
                <a:effectLst/>
                <a:latin typeface="+mn-lt"/>
                <a:ea typeface="+mn-ea"/>
                <a:cs typeface="+mn-cs"/>
              </a:rPr>
              <a:t>A AIR ganha destaque como uma ferramenta que possibilita tornar o desempenho da regulação mais eficiente por pretender ser um sistema de medição eficaz, que possibilita uma identificação clara das opções disponíveis, das razões, dos custos e dos benefícios para que o governo possa tomar uma decisão. Ademais, a AIR promove a transparência, fornecendo ao debate informações claras para fortalecer a democracia e a competitividade (CASTRO, 2014).</a:t>
            </a:r>
          </a:p>
          <a:p>
            <a:endParaRPr lang="pt-BR" dirty="0"/>
          </a:p>
        </p:txBody>
      </p:sp>
      <p:sp>
        <p:nvSpPr>
          <p:cNvPr id="4" name="Espaço Reservado para Número de Slide 3"/>
          <p:cNvSpPr>
            <a:spLocks noGrp="1"/>
          </p:cNvSpPr>
          <p:nvPr>
            <p:ph type="sldNum" sz="quarter" idx="5"/>
          </p:nvPr>
        </p:nvSpPr>
        <p:spPr/>
        <p:txBody>
          <a:bodyPr/>
          <a:lstStyle/>
          <a:p>
            <a:fld id="{1854D490-7854-3F4D-B55D-B2D203D2B27F}" type="slidenum">
              <a:rPr lang="pt-BR" smtClean="0"/>
              <a:t>9</a:t>
            </a:fld>
            <a:endParaRPr lang="pt-BR"/>
          </a:p>
        </p:txBody>
      </p:sp>
    </p:spTree>
    <p:extLst>
      <p:ext uri="{BB962C8B-B14F-4D97-AF65-F5344CB8AC3E}">
        <p14:creationId xmlns:p14="http://schemas.microsoft.com/office/powerpoint/2010/main" val="928905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lvl="0"/>
            <a:r>
              <a:rPr lang="pt-BR" sz="1200" kern="1200" dirty="0">
                <a:solidFill>
                  <a:schemeClr val="tx1"/>
                </a:solidFill>
                <a:effectLst/>
                <a:latin typeface="+mn-lt"/>
                <a:ea typeface="+mn-ea"/>
                <a:cs typeface="+mn-cs"/>
              </a:rPr>
              <a:t>AIR, em muitos casos, torna-se um exercício meramente proforma (“</a:t>
            </a:r>
            <a:r>
              <a:rPr lang="pt-BR" sz="1200" i="1" kern="1200" dirty="0" err="1">
                <a:solidFill>
                  <a:schemeClr val="tx1"/>
                </a:solidFill>
                <a:effectLst/>
                <a:latin typeface="+mn-lt"/>
                <a:ea typeface="+mn-ea"/>
                <a:cs typeface="+mn-cs"/>
              </a:rPr>
              <a:t>boxticking</a:t>
            </a:r>
            <a:r>
              <a:rPr lang="pt-BR" sz="1200" kern="1200" dirty="0">
                <a:solidFill>
                  <a:schemeClr val="tx1"/>
                </a:solidFill>
                <a:effectLst/>
                <a:latin typeface="+mn-lt"/>
                <a:ea typeface="+mn-ea"/>
                <a:cs typeface="+mn-cs"/>
              </a:rPr>
              <a:t>”, no termo em inglês), priorizando a adequação formal a modelos estáticos e não a qualidade do conteúdo; </a:t>
            </a:r>
          </a:p>
          <a:p>
            <a:pPr lvl="0"/>
            <a:r>
              <a:rPr lang="pt-BR" sz="1200" kern="1200" dirty="0">
                <a:solidFill>
                  <a:schemeClr val="tx1"/>
                </a:solidFill>
                <a:effectLst/>
                <a:latin typeface="+mn-lt"/>
                <a:ea typeface="+mn-ea"/>
                <a:cs typeface="+mn-cs"/>
              </a:rPr>
              <a:t>A AIR pode ossificar demasiadamente o processo regulatório, tornando-o mais lento e de mais difícil adaptação a mudanças necessárias, sejam internas, sejam externas às agências; </a:t>
            </a:r>
          </a:p>
          <a:p>
            <a:pPr lvl="0"/>
            <a:r>
              <a:rPr lang="pt-BR" sz="1200" kern="1200" dirty="0">
                <a:solidFill>
                  <a:schemeClr val="tx1"/>
                </a:solidFill>
                <a:effectLst/>
                <a:latin typeface="+mn-lt"/>
                <a:ea typeface="+mn-ea"/>
                <a:cs typeface="+mn-cs"/>
              </a:rPr>
              <a:t>AIR tenderá a validar decisões já tomadas (seria uma “conta de chegada”), legitimando uma sistemática de intervenção preferível e previamente escolhida; </a:t>
            </a:r>
          </a:p>
          <a:p>
            <a:pPr lvl="0"/>
            <a:r>
              <a:rPr lang="pt-BR" sz="1200" kern="1200" dirty="0">
                <a:solidFill>
                  <a:schemeClr val="tx1"/>
                </a:solidFill>
                <a:effectLst/>
                <a:latin typeface="+mn-lt"/>
                <a:ea typeface="+mn-ea"/>
                <a:cs typeface="+mn-cs"/>
              </a:rPr>
              <a:t>A AIR, apesar de sugerir imparcialidade, não é neutra, pois é conduzida antevendo pontos de tensão políticos, técnicos e de outras ordens; </a:t>
            </a:r>
          </a:p>
          <a:p>
            <a:pPr lvl="0"/>
            <a:r>
              <a:rPr lang="pt-BR" sz="1200" kern="1200" dirty="0">
                <a:solidFill>
                  <a:schemeClr val="tx1"/>
                </a:solidFill>
                <a:effectLst/>
                <a:latin typeface="+mn-lt"/>
                <a:ea typeface="+mn-ea"/>
                <a:cs typeface="+mn-cs"/>
              </a:rPr>
              <a:t>No plano organizacional das agências, a elaboração da AIR coloca exigência adicional sobre a burocracia, a qual, se não estiver previamente capacitada para responder à obrigatoriedade de adoção da AIR, pode frustrar sua implementação;</a:t>
            </a:r>
          </a:p>
          <a:p>
            <a:pPr lvl="0"/>
            <a:r>
              <a:rPr lang="pt-BR" sz="1200" kern="1200" dirty="0">
                <a:solidFill>
                  <a:schemeClr val="tx1"/>
                </a:solidFill>
                <a:effectLst/>
                <a:latin typeface="+mn-lt"/>
                <a:ea typeface="+mn-ea"/>
                <a:cs typeface="+mn-cs"/>
              </a:rPr>
              <a:t>A AIR eleva as barreiras de entrada no processo regulatório, em virtude do grau de sofisticação e exigência técnica que exige, incidindo sobre o lado da demanda da AIR – ou seja, quem a consumirá, externamente às agências (CUNHA, 2018, p. 7-8).</a:t>
            </a:r>
          </a:p>
          <a:p>
            <a:endParaRPr lang="pt-BR" dirty="0"/>
          </a:p>
        </p:txBody>
      </p:sp>
      <p:sp>
        <p:nvSpPr>
          <p:cNvPr id="4" name="Espaço Reservado para Número de Slide 3"/>
          <p:cNvSpPr>
            <a:spLocks noGrp="1"/>
          </p:cNvSpPr>
          <p:nvPr>
            <p:ph type="sldNum" sz="quarter" idx="5"/>
          </p:nvPr>
        </p:nvSpPr>
        <p:spPr/>
        <p:txBody>
          <a:bodyPr/>
          <a:lstStyle/>
          <a:p>
            <a:fld id="{1854D490-7854-3F4D-B55D-B2D203D2B27F}" type="slidenum">
              <a:rPr lang="pt-BR" smtClean="0"/>
              <a:t>10</a:t>
            </a:fld>
            <a:endParaRPr lang="pt-BR"/>
          </a:p>
        </p:txBody>
      </p:sp>
    </p:spTree>
    <p:extLst>
      <p:ext uri="{BB962C8B-B14F-4D97-AF65-F5344CB8AC3E}">
        <p14:creationId xmlns:p14="http://schemas.microsoft.com/office/powerpoint/2010/main" val="16910943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Grupo Técnico: Reuniões para elaboração das Diretrizes e do Guia </a:t>
            </a:r>
            <a:r>
              <a:rPr lang="pt-BR" dirty="0" err="1"/>
              <a:t>Orientativo</a:t>
            </a:r>
            <a:r>
              <a:rPr lang="pt-BR" dirty="0"/>
              <a:t> para elaboração de AIR</a:t>
            </a:r>
            <a:endParaRPr lang="pt-BR" sz="1200" b="0" i="0" kern="1200" dirty="0">
              <a:solidFill>
                <a:schemeClr val="tx1"/>
              </a:solidFill>
              <a:effectLst/>
              <a:latin typeface="+mn-lt"/>
              <a:ea typeface="+mn-ea"/>
              <a:cs typeface="+mn-cs"/>
            </a:endParaRPr>
          </a:p>
          <a:p>
            <a:r>
              <a:rPr lang="pt-BR" sz="1200" b="0" i="0" kern="1200" dirty="0">
                <a:solidFill>
                  <a:schemeClr val="tx1"/>
                </a:solidFill>
                <a:effectLst/>
                <a:latin typeface="+mn-lt"/>
                <a:ea typeface="+mn-ea"/>
                <a:cs typeface="+mn-cs"/>
              </a:rPr>
              <a:t>O </a:t>
            </a:r>
            <a:r>
              <a:rPr lang="pt-BR" sz="1200" b="1" i="0" kern="1200" dirty="0">
                <a:solidFill>
                  <a:schemeClr val="tx1"/>
                </a:solidFill>
                <a:effectLst/>
                <a:latin typeface="+mn-lt"/>
                <a:ea typeface="+mn-ea"/>
                <a:cs typeface="+mn-cs"/>
              </a:rPr>
              <a:t>Fórum Nacional da Concorrência e da Regulação – </a:t>
            </a:r>
            <a:r>
              <a:rPr lang="pt-BR" sz="1200" b="1" i="0" kern="1200" dirty="0" err="1">
                <a:solidFill>
                  <a:schemeClr val="tx1"/>
                </a:solidFill>
                <a:effectLst/>
                <a:latin typeface="+mn-lt"/>
                <a:ea typeface="+mn-ea"/>
                <a:cs typeface="+mn-cs"/>
              </a:rPr>
              <a:t>Fonacre</a:t>
            </a:r>
            <a:r>
              <a:rPr lang="pt-BR" sz="1200" b="0" i="0" kern="1200" dirty="0">
                <a:solidFill>
                  <a:schemeClr val="tx1"/>
                </a:solidFill>
                <a:effectLst/>
                <a:latin typeface="+mn-lt"/>
                <a:ea typeface="+mn-ea"/>
                <a:cs typeface="+mn-cs"/>
              </a:rPr>
              <a:t> tem por objetivo o debate entre magistrados federais, advogados, membros do Ministério Público e demais operadores do direito buscando a discussão e aperfeiçoamento de temas afetos à concorrência e à regulação, tais como devedor contumaz, apropriação de tributos, acordos de leniência, </a:t>
            </a:r>
            <a:r>
              <a:rPr lang="pt-BR" sz="1200" b="0" i="0" kern="1200" dirty="0" err="1">
                <a:solidFill>
                  <a:schemeClr val="tx1"/>
                </a:solidFill>
                <a:effectLst/>
                <a:latin typeface="+mn-lt"/>
                <a:ea typeface="+mn-ea"/>
                <a:cs typeface="+mn-cs"/>
              </a:rPr>
              <a:t>compliance</a:t>
            </a:r>
            <a:r>
              <a:rPr lang="pt-BR" sz="1200" b="0" i="0" kern="1200" dirty="0">
                <a:solidFill>
                  <a:schemeClr val="tx1"/>
                </a:solidFill>
                <a:effectLst/>
                <a:latin typeface="+mn-lt"/>
                <a:ea typeface="+mn-ea"/>
                <a:cs typeface="+mn-cs"/>
              </a:rPr>
              <a:t>, ética concorrencial e processos de recuperação judicial.</a:t>
            </a:r>
          </a:p>
          <a:p>
            <a:endParaRPr lang="pt-BR" sz="1200" b="0" i="0" kern="1200" dirty="0">
              <a:solidFill>
                <a:schemeClr val="tx1"/>
              </a:solidFill>
              <a:effectLst/>
              <a:latin typeface="+mn-lt"/>
              <a:ea typeface="+mn-ea"/>
              <a:cs typeface="+mn-cs"/>
            </a:endParaRPr>
          </a:p>
          <a:p>
            <a:r>
              <a:rPr lang="pt-BR" sz="1200" b="0" i="0" kern="1200" dirty="0">
                <a:solidFill>
                  <a:schemeClr val="tx1"/>
                </a:solidFill>
                <a:effectLst/>
                <a:latin typeface="+mn-lt"/>
                <a:ea typeface="+mn-ea"/>
                <a:cs typeface="+mn-cs"/>
              </a:rPr>
              <a:t>Após a programação científica são organizados grupos de discussão, nos quais podem ser aprovados enunciados e recomendações administrativas que, posteriormente, são encaminhados ao Conselho Nacional de Justiça – CNJ, ao Conselho da Justiça Federal – CJF e aos Tribunais Regionais Federais – </a:t>
            </a:r>
            <a:r>
              <a:rPr lang="pt-BR" sz="1200" b="0" i="0" kern="1200" dirty="0" err="1">
                <a:solidFill>
                  <a:schemeClr val="tx1"/>
                </a:solidFill>
                <a:effectLst/>
                <a:latin typeface="+mn-lt"/>
                <a:ea typeface="+mn-ea"/>
                <a:cs typeface="+mn-cs"/>
              </a:rPr>
              <a:t>TRFs</a:t>
            </a:r>
            <a:r>
              <a:rPr lang="pt-BR" sz="1200" b="0" i="0" kern="1200" dirty="0">
                <a:solidFill>
                  <a:schemeClr val="tx1"/>
                </a:solidFill>
                <a:effectLst/>
                <a:latin typeface="+mn-lt"/>
                <a:ea typeface="+mn-ea"/>
                <a:cs typeface="+mn-cs"/>
              </a:rPr>
              <a:t>, material técnico que orienta a magistratura federal brasileira quanto aos temas abordados.</a:t>
            </a:r>
          </a:p>
          <a:p>
            <a:r>
              <a:rPr lang="pt-BR" sz="1200" b="0" i="0" kern="1200" dirty="0">
                <a:solidFill>
                  <a:schemeClr val="tx1"/>
                </a:solidFill>
                <a:effectLst/>
                <a:latin typeface="+mn-lt"/>
                <a:ea typeface="+mn-ea"/>
                <a:cs typeface="+mn-cs"/>
              </a:rPr>
              <a:t>AJUFE: Associação dos Juízes Federais do Brasil.</a:t>
            </a:r>
          </a:p>
          <a:p>
            <a:br>
              <a:rPr lang="pt-BR" dirty="0"/>
            </a:br>
            <a:endParaRPr lang="pt-BR" dirty="0"/>
          </a:p>
        </p:txBody>
      </p:sp>
      <p:sp>
        <p:nvSpPr>
          <p:cNvPr id="4" name="Espaço Reservado para Número de Slide 3"/>
          <p:cNvSpPr>
            <a:spLocks noGrp="1"/>
          </p:cNvSpPr>
          <p:nvPr>
            <p:ph type="sldNum" sz="quarter" idx="5"/>
          </p:nvPr>
        </p:nvSpPr>
        <p:spPr/>
        <p:txBody>
          <a:bodyPr/>
          <a:lstStyle/>
          <a:p>
            <a:fld id="{1854D490-7854-3F4D-B55D-B2D203D2B27F}" type="slidenum">
              <a:rPr lang="pt-BR" smtClean="0"/>
              <a:t>11</a:t>
            </a:fld>
            <a:endParaRPr lang="pt-BR"/>
          </a:p>
        </p:txBody>
      </p:sp>
    </p:spTree>
    <p:extLst>
      <p:ext uri="{BB962C8B-B14F-4D97-AF65-F5344CB8AC3E}">
        <p14:creationId xmlns:p14="http://schemas.microsoft.com/office/powerpoint/2010/main" val="5781084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Sua aplicação de modo mais ou menos abrangente deverá ser definida no caso concreto, de acordo com a complexidade do tema objeto de análise e da experiência acumulada pela Agência Reguladora, órgão ou entidade da administração pública.</a:t>
            </a:r>
          </a:p>
          <a:p>
            <a:endParaRPr lang="pt-BR" dirty="0"/>
          </a:p>
          <a:p>
            <a:r>
              <a:rPr lang="pt-BR" dirty="0"/>
              <a:t>Cabe ainda destacar que o roteiro deste guia não deve ser entendido como uma sequência lógica estanque ou exaustiva. Pelo contrário. Na prática, em muitos casos as etapas aqui elencadas serão interativas, de modo que informações trazidas em etapas mais avançadas irão exigir a revisão ou adaptação de etapas anteriores. Em outros casos, etapas e processos pouco detalhados ou não descritos neste guia podem ser necessários em virtude da especificidade ou complexidade do tema.</a:t>
            </a:r>
          </a:p>
        </p:txBody>
      </p:sp>
      <p:sp>
        <p:nvSpPr>
          <p:cNvPr id="4" name="Espaço Reservado para Número de Slide 3"/>
          <p:cNvSpPr>
            <a:spLocks noGrp="1"/>
          </p:cNvSpPr>
          <p:nvPr>
            <p:ph type="sldNum" sz="quarter" idx="5"/>
          </p:nvPr>
        </p:nvSpPr>
        <p:spPr/>
        <p:txBody>
          <a:bodyPr/>
          <a:lstStyle/>
          <a:p>
            <a:fld id="{1854D490-7854-3F4D-B55D-B2D203D2B27F}" type="slidenum">
              <a:rPr lang="pt-BR" smtClean="0"/>
              <a:t>13</a:t>
            </a:fld>
            <a:endParaRPr lang="pt-BR"/>
          </a:p>
        </p:txBody>
      </p:sp>
    </p:spTree>
    <p:extLst>
      <p:ext uri="{BB962C8B-B14F-4D97-AF65-F5344CB8AC3E}">
        <p14:creationId xmlns:p14="http://schemas.microsoft.com/office/powerpoint/2010/main" val="10545568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Guardando os princípios da racionalidade e proporcionalidade, a realização da AIR não é aplicável nos seguintes casos:</a:t>
            </a:r>
          </a:p>
          <a:p>
            <a:r>
              <a:rPr lang="pt-BR" dirty="0" err="1"/>
              <a:t>I</a:t>
            </a:r>
            <a:r>
              <a:rPr lang="pt-BR" dirty="0"/>
              <a:t> – atos normativos de natureza administrativa, cujos efeitos sejam restritos à própria Agência Reguladora, órgão ou entidade; II – atos normativos de efeitos concretos, voltados a disciplinar situação específica e que tenham destinatários individualizados; III – atos normativos que visam correção de erros de sintaxe, ortografia, pontuação, tipográficos, de numeração de normas previamente publicadas; IV – atos normativos que visam consolidar outras normas sobre determinada matéria, sem alteração de mérito; e V – atos normativos que visam revogação ou atualização de normas obsoletas, sem alteração de mérito.</a:t>
            </a:r>
          </a:p>
          <a:p>
            <a:r>
              <a:rPr lang="pt-BR" dirty="0"/>
              <a:t>O princípio da proporcionalidade não tem relação com a necessidade de realizar a AIR na íntegra ou não. Está relacionado ao detalhamento ou à profundidade da análise e deve ser considerado em cada uma das etapas elencadas. Quando essa análise inicial se mostrar insuficiente, os impactos mais relevantes devem ser submetidos a uma análise mais detalhada – AIR Nível II, se possível, utilizando métodos quantitativos. Além do maior empenho para o emprego de técnicas quantitativas, nos casos mais complexos a análise deve ser complementada com pelo menos os seguintes elementos, além daqueles mencionados anteriormente: (l) levantamento da experiência internacional no tratamento do problema regulatório; (m) mensuração dos possíveis impactos das alternativas de ação identificadas sobre os consumidores ou usuários dos serviços prestados e sobre os demais principais segmentos da sociedade afetados; e (</a:t>
            </a:r>
            <a:r>
              <a:rPr lang="pt-BR" dirty="0" err="1"/>
              <a:t>n</a:t>
            </a:r>
            <a:r>
              <a:rPr lang="pt-BR" dirty="0"/>
              <a:t>) abordagem do risco na AIR.</a:t>
            </a:r>
          </a:p>
          <a:p>
            <a:endParaRPr lang="pt-BR" dirty="0"/>
          </a:p>
          <a:p>
            <a:r>
              <a:rPr lang="pt-BR" dirty="0"/>
              <a:t>Alguns exemplos de variáveis que são utilizadas como parâmetro para a definição do nível de análise nos países da OCDE são: • Tipo dos impactos envolvidos: por exemplo, sobre a saúde, segurança, meio ambiente, concorrência, </a:t>
            </a:r>
            <a:r>
              <a:rPr lang="pt-BR" dirty="0" err="1"/>
              <a:t>etc</a:t>
            </a:r>
            <a:r>
              <a:rPr lang="pt-BR" dirty="0"/>
              <a:t>; • Valor total dos custos gerados para os atores externos pelas alternativas de ação consideradas; • Quantidade ou percentual da população impactada pelas alternativas de ação consideradas; • Impacto orçamentário das alternativas de ação consideradas, para a própria agência, órgão ou entidade ou para o governo como um todo.</a:t>
            </a:r>
          </a:p>
          <a:p>
            <a:endParaRPr lang="pt-BR" dirty="0"/>
          </a:p>
        </p:txBody>
      </p:sp>
      <p:sp>
        <p:nvSpPr>
          <p:cNvPr id="4" name="Espaço Reservado para Número de Slide 3"/>
          <p:cNvSpPr>
            <a:spLocks noGrp="1"/>
          </p:cNvSpPr>
          <p:nvPr>
            <p:ph type="sldNum" sz="quarter" idx="5"/>
          </p:nvPr>
        </p:nvSpPr>
        <p:spPr/>
        <p:txBody>
          <a:bodyPr/>
          <a:lstStyle/>
          <a:p>
            <a:fld id="{1854D490-7854-3F4D-B55D-B2D203D2B27F}" type="slidenum">
              <a:rPr lang="pt-BR" smtClean="0"/>
              <a:t>14</a:t>
            </a:fld>
            <a:endParaRPr lang="pt-BR"/>
          </a:p>
        </p:txBody>
      </p:sp>
    </p:spTree>
    <p:extLst>
      <p:ext uri="{BB962C8B-B14F-4D97-AF65-F5344CB8AC3E}">
        <p14:creationId xmlns:p14="http://schemas.microsoft.com/office/powerpoint/2010/main" val="41140062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lide de Título">
    <p:spTree>
      <p:nvGrpSpPr>
        <p:cNvPr id="1" name=""/>
        <p:cNvGrpSpPr/>
        <p:nvPr/>
      </p:nvGrpSpPr>
      <p:grpSpPr>
        <a:xfrm>
          <a:off x="0" y="0"/>
          <a:ext cx="0" cy="0"/>
          <a:chOff x="0" y="0"/>
          <a:chExt cx="0" cy="0"/>
        </a:xfrm>
      </p:grpSpPr>
      <p:pic>
        <p:nvPicPr>
          <p:cNvPr id="7" name="Imagem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078"/>
            <a:ext cx="12193922" cy="6856921"/>
          </a:xfrm>
          <a:prstGeom prst="rect">
            <a:avLst/>
          </a:prstGeom>
        </p:spPr>
      </p:pic>
    </p:spTree>
    <p:extLst>
      <p:ext uri="{BB962C8B-B14F-4D97-AF65-F5344CB8AC3E}">
        <p14:creationId xmlns:p14="http://schemas.microsoft.com/office/powerpoint/2010/main" val="2833475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Texto Vertical 2"/>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07/03/2019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227007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exto e Título Vertical">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07/03/2019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9849771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ítulo e Conteúdo">
    <p:spTree>
      <p:nvGrpSpPr>
        <p:cNvPr id="1" name=""/>
        <p:cNvGrpSpPr/>
        <p:nvPr/>
      </p:nvGrpSpPr>
      <p:grpSpPr>
        <a:xfrm>
          <a:off x="0" y="0"/>
          <a:ext cx="0" cy="0"/>
          <a:chOff x="0" y="0"/>
          <a:chExt cx="0" cy="0"/>
        </a:xfrm>
      </p:grpSpPr>
      <p:pic>
        <p:nvPicPr>
          <p:cNvPr id="8" name="Imagem 7">
            <a:extLst>
              <a:ext uri="{FF2B5EF4-FFF2-40B4-BE49-F238E27FC236}">
                <a16:creationId xmlns:a16="http://schemas.microsoft.com/office/drawing/2014/main" id="{30C0EB76-99D8-4B58-BBF8-F1F11D949B9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078"/>
            <a:ext cx="12193922" cy="6856921"/>
          </a:xfrm>
          <a:prstGeom prst="rect">
            <a:avLst/>
          </a:prstGeom>
        </p:spPr>
      </p:pic>
    </p:spTree>
    <p:extLst>
      <p:ext uri="{BB962C8B-B14F-4D97-AF65-F5344CB8AC3E}">
        <p14:creationId xmlns:p14="http://schemas.microsoft.com/office/powerpoint/2010/main" val="1148164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07/03/2019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898423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Editar estilos de texto Mestre</a:t>
            </a:r>
          </a:p>
        </p:txBody>
      </p:sp>
      <p:sp>
        <p:nvSpPr>
          <p:cNvPr id="4" name="Espaço Reservado para Data 3"/>
          <p:cNvSpPr>
            <a:spLocks noGrp="1"/>
          </p:cNvSpPr>
          <p:nvPr>
            <p:ph type="dt" sz="half" idx="10"/>
          </p:nvPr>
        </p:nvSpPr>
        <p:spPr/>
        <p:txBody>
          <a:bodyPr/>
          <a:lstStyle/>
          <a:p>
            <a:fld id="{68F7C14E-9AA3-40E0-BA2F-8ABEB8D63F17}" type="datetimeFigureOut">
              <a:rPr lang="pt-BR" smtClean="0"/>
              <a:t>07/03/2019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339600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sz="half" idx="1"/>
          </p:nvPr>
        </p:nvSpPr>
        <p:spPr>
          <a:xfrm>
            <a:off x="838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6172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68F7C14E-9AA3-40E0-BA2F-8ABEB8D63F17}" type="datetimeFigureOut">
              <a:rPr lang="pt-BR" smtClean="0"/>
              <a:t>07/03/2019</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978234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68F7C14E-9AA3-40E0-BA2F-8ABEB8D63F17}" type="datetimeFigureOut">
              <a:rPr lang="pt-BR" smtClean="0"/>
              <a:t>07/03/2019</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308667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Data 2"/>
          <p:cNvSpPr>
            <a:spLocks noGrp="1"/>
          </p:cNvSpPr>
          <p:nvPr>
            <p:ph type="dt" sz="half" idx="10"/>
          </p:nvPr>
        </p:nvSpPr>
        <p:spPr/>
        <p:txBody>
          <a:bodyPr/>
          <a:lstStyle/>
          <a:p>
            <a:fld id="{68F7C14E-9AA3-40E0-BA2F-8ABEB8D63F17}" type="datetimeFigureOut">
              <a:rPr lang="pt-BR" smtClean="0"/>
              <a:t>07/03/2019</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495867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68F7C14E-9AA3-40E0-BA2F-8ABEB8D63F17}" type="datetimeFigureOut">
              <a:rPr lang="pt-BR" smtClean="0"/>
              <a:t>07/03/2019</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892170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68F7C14E-9AA3-40E0-BA2F-8ABEB8D63F17}" type="datetimeFigureOut">
              <a:rPr lang="pt-BR" smtClean="0"/>
              <a:t>07/03/2019</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381542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68F7C14E-9AA3-40E0-BA2F-8ABEB8D63F17}" type="datetimeFigureOut">
              <a:rPr lang="pt-BR" smtClean="0"/>
              <a:t>07/03/2019</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554238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F7C14E-9AA3-40E0-BA2F-8ABEB8D63F17}" type="datetimeFigureOut">
              <a:rPr lang="pt-BR" smtClean="0"/>
              <a:t>07/03/2019</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8D7870-3E1E-46D6-B2B9-1C7C4867D3DC}" type="slidenum">
              <a:rPr lang="pt-BR" smtClean="0"/>
              <a:t>‹nº›</a:t>
            </a:fld>
            <a:endParaRPr lang="pt-BR"/>
          </a:p>
        </p:txBody>
      </p:sp>
    </p:spTree>
    <p:extLst>
      <p:ext uri="{BB962C8B-B14F-4D97-AF65-F5344CB8AC3E}">
        <p14:creationId xmlns:p14="http://schemas.microsoft.com/office/powerpoint/2010/main" val="31497180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blog.intelligentia.com.br/tomada-de-decisao-ciencia-ou-intuicao/" TargetMode="External"/><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hyperlink" Target="http://www.casacivil.gov.br/"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hyperlink" Target="https://www25.senado.leg.br/web/atividade/materias/-/materia/111048"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camara.gov.br/proposicoesWeb/fichadetramitacao?idProposicao=2120019"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menti.co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tiff"/></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ítulo 4"/>
          <p:cNvSpPr txBox="1">
            <a:spLocks/>
          </p:cNvSpPr>
          <p:nvPr/>
        </p:nvSpPr>
        <p:spPr>
          <a:xfrm>
            <a:off x="1765737" y="1366787"/>
            <a:ext cx="10162047" cy="5160579"/>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5500" b="1" dirty="0">
                <a:effectLst>
                  <a:outerShdw blurRad="38100" dist="38100" dir="2700000" algn="tl">
                    <a:srgbClr val="000000">
                      <a:alpha val="43137"/>
                    </a:srgbClr>
                  </a:outerShdw>
                </a:effectLst>
              </a:rPr>
              <a:t>Análise de Impacto Regulatório</a:t>
            </a:r>
          </a:p>
          <a:p>
            <a:pPr algn="ctr"/>
            <a:endParaRPr lang="pt-BR" sz="5500" b="1" dirty="0">
              <a:effectLst>
                <a:outerShdw blurRad="38100" dist="38100" dir="2700000" algn="tl">
                  <a:srgbClr val="000000">
                    <a:alpha val="43137"/>
                  </a:srgbClr>
                </a:outerShdw>
              </a:effectLst>
              <a:latin typeface="+mn-lt"/>
            </a:endParaRPr>
          </a:p>
          <a:p>
            <a:pPr algn="ctr"/>
            <a:r>
              <a:rPr lang="pt-BR" sz="5500" b="1" dirty="0">
                <a:effectLst>
                  <a:outerShdw blurRad="38100" dist="38100" dir="2700000" algn="tl">
                    <a:srgbClr val="000000">
                      <a:alpha val="43137"/>
                    </a:srgbClr>
                  </a:outerShdw>
                </a:effectLst>
                <a:latin typeface="+mn-lt"/>
              </a:rPr>
              <a:t>Diretrizes Gerais e Guia de AIR</a:t>
            </a:r>
          </a:p>
          <a:p>
            <a:pPr algn="ctr"/>
            <a:endParaRPr lang="pt-BR" sz="5500" b="1" dirty="0">
              <a:effectLst>
                <a:outerShdw blurRad="38100" dist="38100" dir="2700000" algn="tl">
                  <a:srgbClr val="000000">
                    <a:alpha val="43137"/>
                  </a:srgbClr>
                </a:outerShdw>
              </a:effectLst>
              <a:latin typeface="+mn-lt"/>
            </a:endParaRPr>
          </a:p>
          <a:p>
            <a:pPr algn="ctr"/>
            <a:endParaRPr lang="pt-BR" sz="5500" b="1" dirty="0">
              <a:effectLst>
                <a:outerShdw blurRad="38100" dist="38100" dir="2700000" algn="tl">
                  <a:srgbClr val="000000">
                    <a:alpha val="43137"/>
                  </a:srgbClr>
                </a:outerShdw>
              </a:effectLst>
              <a:latin typeface="+mn-lt"/>
            </a:endParaRPr>
          </a:p>
          <a:p>
            <a:pPr algn="ctr"/>
            <a:r>
              <a:rPr lang="pt-BR" sz="3500" b="1" dirty="0">
                <a:effectLst>
                  <a:outerShdw blurRad="38100" dist="38100" dir="2700000" algn="tl">
                    <a:srgbClr val="000000">
                      <a:alpha val="43137"/>
                    </a:srgbClr>
                  </a:outerShdw>
                </a:effectLst>
                <a:latin typeface="+mn-lt"/>
              </a:rPr>
              <a:t>Março/2019 </a:t>
            </a:r>
          </a:p>
          <a:p>
            <a:endParaRPr lang="pt-BR" sz="5500" b="1" dirty="0">
              <a:effectLst>
                <a:outerShdw blurRad="38100" dist="38100" dir="2700000" algn="tl">
                  <a:srgbClr val="000000">
                    <a:alpha val="43137"/>
                  </a:srgbClr>
                </a:outerShdw>
              </a:effectLst>
              <a:latin typeface="+mn-lt"/>
            </a:endParaRPr>
          </a:p>
        </p:txBody>
      </p:sp>
      <p:pic>
        <p:nvPicPr>
          <p:cNvPr id="6" name="Imagem 5" descr="Tomada de decisão: ciência ou intuição? - Blog ...">
            <a:extLst>
              <a:ext uri="{FF2B5EF4-FFF2-40B4-BE49-F238E27FC236}">
                <a16:creationId xmlns:a16="http://schemas.microsoft.com/office/drawing/2014/main" id="{BC9EA743-BDF2-7045-84FF-3EB6812E050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 y="4183117"/>
            <a:ext cx="3061613" cy="2674883"/>
          </a:xfrm>
          <a:prstGeom prst="rect">
            <a:avLst/>
          </a:prstGeom>
        </p:spPr>
      </p:pic>
    </p:spTree>
    <p:extLst>
      <p:ext uri="{BB962C8B-B14F-4D97-AF65-F5344CB8AC3E}">
        <p14:creationId xmlns:p14="http://schemas.microsoft.com/office/powerpoint/2010/main" val="9508086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82750" y="1291891"/>
            <a:ext cx="10756280" cy="5378084"/>
          </a:xfrm>
        </p:spPr>
        <p:txBody>
          <a:bodyPr>
            <a:noAutofit/>
          </a:bodyPr>
          <a:lstStyle/>
          <a:p>
            <a:pPr marL="0" indent="0" algn="just" eaLnBrk="0" fontAlgn="base" hangingPunct="0">
              <a:spcBef>
                <a:spcPct val="0"/>
              </a:spcBef>
              <a:spcAft>
                <a:spcPct val="0"/>
              </a:spcAft>
              <a:buClr>
                <a:schemeClr val="accent1"/>
              </a:buClr>
              <a:buNone/>
              <a:defRPr/>
            </a:pPr>
            <a:endParaRPr lang="pt-BR" altLang="pt-BR" sz="2100" dirty="0">
              <a:solidFill>
                <a:srgbClr val="000000"/>
              </a:solidFill>
              <a:cs typeface="Arial" charset="0"/>
            </a:endParaRPr>
          </a:p>
          <a:p>
            <a:pPr marL="0" indent="0" algn="just" eaLnBrk="0" fontAlgn="base" hangingPunct="0">
              <a:spcBef>
                <a:spcPct val="0"/>
              </a:spcBef>
              <a:spcAft>
                <a:spcPct val="0"/>
              </a:spcAft>
              <a:buClr>
                <a:schemeClr val="accent1"/>
              </a:buClr>
              <a:buFont typeface="Wingdings" pitchFamily="2" charset="2"/>
              <a:buChar char="ü"/>
              <a:defRPr/>
            </a:pPr>
            <a:r>
              <a:rPr lang="pt-BR" altLang="pt-BR" sz="2100" b="1" dirty="0">
                <a:solidFill>
                  <a:srgbClr val="000000"/>
                </a:solidFill>
                <a:cs typeface="Arial" charset="0"/>
              </a:rPr>
              <a:t> Processo sistemático de análise baseado em evidências:</a:t>
            </a:r>
          </a:p>
          <a:p>
            <a:pPr marL="0" indent="0" algn="just" eaLnBrk="0" fontAlgn="base" hangingPunct="0">
              <a:spcBef>
                <a:spcPct val="0"/>
              </a:spcBef>
              <a:spcAft>
                <a:spcPct val="0"/>
              </a:spcAft>
              <a:buClr>
                <a:schemeClr val="accent1"/>
              </a:buClr>
              <a:buFont typeface="Wingdings" pitchFamily="2" charset="2"/>
              <a:buChar char="ü"/>
              <a:defRPr/>
            </a:pPr>
            <a:endParaRPr lang="pt-BR" altLang="pt-BR" sz="2100" b="1" dirty="0">
              <a:solidFill>
                <a:srgbClr val="000000"/>
              </a:solidFill>
              <a:cs typeface="Arial" charset="0"/>
            </a:endParaRPr>
          </a:p>
          <a:p>
            <a:pPr marL="400050" lvl="1" indent="0" algn="just" eaLnBrk="0" fontAlgn="base" hangingPunct="0">
              <a:lnSpc>
                <a:spcPct val="100000"/>
              </a:lnSpc>
              <a:spcBef>
                <a:spcPct val="0"/>
              </a:spcBef>
              <a:spcAft>
                <a:spcPct val="0"/>
              </a:spcAft>
              <a:buClr>
                <a:schemeClr val="accent1"/>
              </a:buClr>
              <a:buNone/>
              <a:defRPr/>
            </a:pPr>
            <a:r>
              <a:rPr lang="pt-BR" altLang="pt-BR" sz="2000" dirty="0">
                <a:solidFill>
                  <a:srgbClr val="000000"/>
                </a:solidFill>
                <a:cs typeface="Arial" charset="0"/>
              </a:rPr>
              <a:t>Busca avaliar, a partir da definição de um </a:t>
            </a:r>
            <a:r>
              <a:rPr lang="pt-BR" altLang="pt-BR" sz="2000" b="1" dirty="0">
                <a:solidFill>
                  <a:srgbClr val="0070C0"/>
                </a:solidFill>
                <a:cs typeface="Arial" charset="0"/>
              </a:rPr>
              <a:t>problema regulatório</a:t>
            </a:r>
            <a:r>
              <a:rPr lang="pt-BR" altLang="pt-BR" sz="2000" dirty="0">
                <a:solidFill>
                  <a:srgbClr val="000000"/>
                </a:solidFill>
                <a:cs typeface="Arial" charset="0"/>
              </a:rPr>
              <a:t>, os possíveis </a:t>
            </a:r>
            <a:r>
              <a:rPr lang="pt-BR" altLang="pt-BR" sz="2000" b="1" dirty="0">
                <a:solidFill>
                  <a:srgbClr val="0070C0"/>
                </a:solidFill>
                <a:cs typeface="Arial" charset="0"/>
              </a:rPr>
              <a:t>impactos</a:t>
            </a:r>
            <a:r>
              <a:rPr lang="pt-BR" altLang="pt-BR" sz="2000" dirty="0">
                <a:solidFill>
                  <a:srgbClr val="000000"/>
                </a:solidFill>
                <a:cs typeface="Arial" charset="0"/>
              </a:rPr>
              <a:t> das alternativas disponíveis ao alcance dos objetivos pretendidos para orientar e subsidiar a </a:t>
            </a:r>
            <a:r>
              <a:rPr lang="pt-BR" altLang="pt-BR" sz="2000" b="1" dirty="0">
                <a:solidFill>
                  <a:srgbClr val="0070C0"/>
                </a:solidFill>
                <a:cs typeface="Arial" charset="0"/>
              </a:rPr>
              <a:t>tomada de decisão</a:t>
            </a:r>
            <a:r>
              <a:rPr lang="pt-BR" altLang="pt-BR" sz="2000" b="1" dirty="0">
                <a:solidFill>
                  <a:srgbClr val="000000"/>
                </a:solidFill>
                <a:cs typeface="Arial" charset="0"/>
              </a:rPr>
              <a:t> (Diretrizes Gerais AIR).</a:t>
            </a:r>
          </a:p>
          <a:p>
            <a:pPr marL="400050" lvl="1" indent="0" algn="just" eaLnBrk="0" fontAlgn="base" hangingPunct="0">
              <a:spcBef>
                <a:spcPct val="0"/>
              </a:spcBef>
              <a:spcAft>
                <a:spcPct val="0"/>
              </a:spcAft>
              <a:buClr>
                <a:schemeClr val="accent1"/>
              </a:buClr>
              <a:buNone/>
              <a:defRPr/>
            </a:pPr>
            <a:endParaRPr lang="pt-BR" altLang="pt-BR" sz="1700" b="1" dirty="0">
              <a:solidFill>
                <a:srgbClr val="000000"/>
              </a:solidFill>
              <a:cs typeface="Arial" charset="0"/>
            </a:endParaRPr>
          </a:p>
          <a:p>
            <a:pPr marL="400050" lvl="1" indent="0" algn="just" eaLnBrk="0" fontAlgn="base" hangingPunct="0">
              <a:spcBef>
                <a:spcPct val="0"/>
              </a:spcBef>
              <a:spcAft>
                <a:spcPct val="0"/>
              </a:spcAft>
              <a:buClr>
                <a:schemeClr val="accent1"/>
              </a:buClr>
              <a:buNone/>
              <a:defRPr/>
            </a:pPr>
            <a:endParaRPr lang="pt-BR" altLang="pt-BR" b="1" dirty="0">
              <a:solidFill>
                <a:srgbClr val="000000"/>
              </a:solidFill>
              <a:cs typeface="Arial" charset="0"/>
            </a:endParaRPr>
          </a:p>
          <a:p>
            <a:pPr marL="637200" lvl="2" indent="0" algn="just" eaLnBrk="0" fontAlgn="base" hangingPunct="0">
              <a:spcBef>
                <a:spcPct val="0"/>
              </a:spcBef>
              <a:spcAft>
                <a:spcPct val="0"/>
              </a:spcAft>
              <a:buClr>
                <a:schemeClr val="accent1"/>
              </a:buClr>
              <a:buFont typeface="Wingdings" pitchFamily="2" charset="2"/>
              <a:buChar char="ü"/>
              <a:defRPr/>
            </a:pPr>
            <a:r>
              <a:rPr lang="pt-BR" altLang="pt-BR" sz="2400" dirty="0">
                <a:solidFill>
                  <a:srgbClr val="000000"/>
                </a:solidFill>
                <a:cs typeface="Arial" charset="0"/>
              </a:rPr>
              <a:t> </a:t>
            </a:r>
            <a:r>
              <a:rPr lang="pt-BR" altLang="pt-BR" sz="2400" dirty="0">
                <a:cs typeface="Arial" charset="0"/>
              </a:rPr>
              <a:t>Estrutura a tomada de decisão baseada em evidências;</a:t>
            </a:r>
          </a:p>
          <a:p>
            <a:pPr marL="637200" lvl="2" indent="0" algn="just" eaLnBrk="0" fontAlgn="base" hangingPunct="0">
              <a:spcBef>
                <a:spcPct val="0"/>
              </a:spcBef>
              <a:spcAft>
                <a:spcPct val="0"/>
              </a:spcAft>
              <a:buClr>
                <a:schemeClr val="accent1"/>
              </a:buClr>
              <a:buNone/>
              <a:defRPr/>
            </a:pPr>
            <a:endParaRPr lang="pt-BR" altLang="pt-BR" sz="2400" dirty="0">
              <a:cs typeface="Arial" charset="0"/>
            </a:endParaRPr>
          </a:p>
          <a:p>
            <a:pPr marL="637200" lvl="2" indent="0" algn="just" eaLnBrk="0" fontAlgn="base" hangingPunct="0">
              <a:spcBef>
                <a:spcPct val="0"/>
              </a:spcBef>
              <a:spcAft>
                <a:spcPct val="0"/>
              </a:spcAft>
              <a:buClr>
                <a:schemeClr val="accent1"/>
              </a:buClr>
              <a:buFont typeface="Wingdings" pitchFamily="2" charset="2"/>
              <a:buChar char="ü"/>
              <a:defRPr/>
            </a:pPr>
            <a:r>
              <a:rPr lang="pt-BR" altLang="pt-BR" sz="2400" dirty="0">
                <a:cs typeface="Arial" charset="0"/>
              </a:rPr>
              <a:t> Não regular pode ser a melhor opção;</a:t>
            </a:r>
          </a:p>
          <a:p>
            <a:pPr marL="637200" lvl="2" indent="0" algn="just" eaLnBrk="0" fontAlgn="base" hangingPunct="0">
              <a:spcBef>
                <a:spcPct val="0"/>
              </a:spcBef>
              <a:spcAft>
                <a:spcPct val="0"/>
              </a:spcAft>
              <a:buClr>
                <a:schemeClr val="accent1"/>
              </a:buClr>
              <a:buFont typeface="Wingdings" pitchFamily="2" charset="2"/>
              <a:buChar char="ü"/>
              <a:defRPr/>
            </a:pPr>
            <a:endParaRPr lang="pt-BR" altLang="pt-BR" sz="2400" dirty="0">
              <a:cs typeface="Arial" charset="0"/>
            </a:endParaRPr>
          </a:p>
          <a:p>
            <a:pPr marL="637200" lvl="2" indent="0" algn="just" eaLnBrk="0" fontAlgn="base" hangingPunct="0">
              <a:spcBef>
                <a:spcPct val="0"/>
              </a:spcBef>
              <a:spcAft>
                <a:spcPct val="0"/>
              </a:spcAft>
              <a:buClr>
                <a:schemeClr val="accent1"/>
              </a:buClr>
              <a:buFont typeface="Wingdings" pitchFamily="2" charset="2"/>
              <a:buChar char="ü"/>
              <a:defRPr/>
            </a:pPr>
            <a:r>
              <a:rPr lang="pt-BR" altLang="pt-BR" sz="2400" dirty="0">
                <a:cs typeface="Arial" charset="0"/>
              </a:rPr>
              <a:t> Deve fundamentar e orientar o processo decisório e não apenas justificá-lo;</a:t>
            </a:r>
          </a:p>
          <a:p>
            <a:pPr marL="637200" lvl="2" indent="0" algn="just" eaLnBrk="0" fontAlgn="base" hangingPunct="0">
              <a:spcBef>
                <a:spcPct val="0"/>
              </a:spcBef>
              <a:spcAft>
                <a:spcPct val="0"/>
              </a:spcAft>
              <a:buClr>
                <a:schemeClr val="accent1"/>
              </a:buClr>
              <a:buFont typeface="Wingdings" pitchFamily="2" charset="2"/>
              <a:buChar char="ü"/>
              <a:defRPr/>
            </a:pPr>
            <a:endParaRPr lang="pt-BR" altLang="pt-BR" sz="2400" dirty="0">
              <a:cs typeface="Arial" charset="0"/>
            </a:endParaRPr>
          </a:p>
          <a:p>
            <a:pPr marL="637200" lvl="2" indent="0" algn="just" eaLnBrk="0" fontAlgn="base" hangingPunct="0">
              <a:spcBef>
                <a:spcPct val="0"/>
              </a:spcBef>
              <a:spcAft>
                <a:spcPct val="0"/>
              </a:spcAft>
              <a:buClr>
                <a:schemeClr val="accent1"/>
              </a:buClr>
              <a:buFont typeface="Wingdings" pitchFamily="2" charset="2"/>
              <a:buChar char="ü"/>
              <a:defRPr/>
            </a:pPr>
            <a:r>
              <a:rPr lang="pt-BR" altLang="pt-BR" sz="2400" dirty="0">
                <a:cs typeface="Arial" charset="0"/>
              </a:rPr>
              <a:t> Informa e qualifica a decisão regulatória, mas NÃO a substitui;</a:t>
            </a:r>
          </a:p>
          <a:p>
            <a:pPr marL="637200" lvl="2" indent="0" algn="just" eaLnBrk="0" fontAlgn="base" hangingPunct="0">
              <a:spcBef>
                <a:spcPct val="0"/>
              </a:spcBef>
              <a:spcAft>
                <a:spcPct val="0"/>
              </a:spcAft>
              <a:buClr>
                <a:schemeClr val="accent1"/>
              </a:buClr>
              <a:buFont typeface="Wingdings" pitchFamily="2" charset="2"/>
              <a:buChar char="ü"/>
              <a:defRPr/>
            </a:pPr>
            <a:endParaRPr lang="pt-BR" altLang="pt-BR" sz="2400" dirty="0">
              <a:cs typeface="Arial" charset="0"/>
            </a:endParaRPr>
          </a:p>
          <a:p>
            <a:pPr marL="637200" lvl="2" indent="0" algn="just" eaLnBrk="0" fontAlgn="base" hangingPunct="0">
              <a:spcBef>
                <a:spcPct val="0"/>
              </a:spcBef>
              <a:spcAft>
                <a:spcPct val="0"/>
              </a:spcAft>
              <a:buClr>
                <a:schemeClr val="accent1"/>
              </a:buClr>
              <a:buFont typeface="Wingdings" pitchFamily="2" charset="2"/>
              <a:buChar char="ü"/>
              <a:defRPr/>
            </a:pPr>
            <a:r>
              <a:rPr lang="pt-BR" altLang="pt-BR" sz="2400" b="1" u="sng" dirty="0">
                <a:cs typeface="Arial" charset="0"/>
              </a:rPr>
              <a:t> Não</a:t>
            </a:r>
            <a:r>
              <a:rPr lang="pt-BR" altLang="pt-BR" sz="2400" b="1" dirty="0">
                <a:cs typeface="Arial" charset="0"/>
              </a:rPr>
              <a:t> é apenas mais um requisito formal do processo administrativo.</a:t>
            </a:r>
          </a:p>
          <a:p>
            <a:pPr marL="0" indent="0" algn="just" eaLnBrk="0" fontAlgn="base" hangingPunct="0">
              <a:spcBef>
                <a:spcPct val="0"/>
              </a:spcBef>
              <a:spcAft>
                <a:spcPct val="0"/>
              </a:spcAft>
              <a:buClr>
                <a:schemeClr val="accent1"/>
              </a:buClr>
              <a:buFont typeface="Wingdings" pitchFamily="2" charset="2"/>
              <a:buChar char="ü"/>
              <a:defRPr/>
            </a:pPr>
            <a:endParaRPr lang="pt-BR" altLang="pt-BR" sz="2100" dirty="0">
              <a:solidFill>
                <a:srgbClr val="FF0000"/>
              </a:solidFill>
              <a:cs typeface="Arial" charset="0"/>
            </a:endParaRPr>
          </a:p>
          <a:p>
            <a:pPr marL="0" indent="0" eaLnBrk="0" fontAlgn="base" hangingPunct="0">
              <a:spcBef>
                <a:spcPct val="0"/>
              </a:spcBef>
              <a:spcAft>
                <a:spcPct val="0"/>
              </a:spcAft>
              <a:buClr>
                <a:schemeClr val="accent1"/>
              </a:buClr>
              <a:buFont typeface="Wingdings" pitchFamily="2" charset="2"/>
              <a:buChar char="ü"/>
              <a:defRPr/>
            </a:pPr>
            <a:endParaRPr lang="pt-BR" altLang="pt-BR" sz="2100" dirty="0">
              <a:solidFill>
                <a:srgbClr val="000000"/>
              </a:solidFill>
              <a:cs typeface="Arial" charset="0"/>
            </a:endParaRPr>
          </a:p>
          <a:p>
            <a:pPr marL="0" indent="0" eaLnBrk="0" fontAlgn="base" hangingPunct="0">
              <a:spcBef>
                <a:spcPct val="0"/>
              </a:spcBef>
              <a:spcAft>
                <a:spcPct val="0"/>
              </a:spcAft>
              <a:buClr>
                <a:schemeClr val="accent1"/>
              </a:buClr>
              <a:buFont typeface="Wingdings" pitchFamily="2" charset="2"/>
              <a:buChar char="ü"/>
              <a:defRPr/>
            </a:pPr>
            <a:endParaRPr lang="pt-BR" sz="2100" dirty="0"/>
          </a:p>
        </p:txBody>
      </p:sp>
      <p:sp>
        <p:nvSpPr>
          <p:cNvPr id="6" name="Seta: para Baixo 5">
            <a:extLst>
              <a:ext uri="{FF2B5EF4-FFF2-40B4-BE49-F238E27FC236}">
                <a16:creationId xmlns:a16="http://schemas.microsoft.com/office/drawing/2014/main" id="{B00C5F4D-58D0-4940-A9C6-8B54D52083AE}"/>
              </a:ext>
            </a:extLst>
          </p:cNvPr>
          <p:cNvSpPr/>
          <p:nvPr/>
        </p:nvSpPr>
        <p:spPr>
          <a:xfrm>
            <a:off x="10820400" y="2400300"/>
            <a:ext cx="1270000" cy="4178300"/>
          </a:xfrm>
          <a:prstGeom prst="downArrow">
            <a:avLst/>
          </a:prstGeom>
          <a:solidFill>
            <a:schemeClr val="accent1">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vert="vert" rtlCol="0" anchor="ctr"/>
          <a:lstStyle/>
          <a:p>
            <a:pPr algn="ctr"/>
            <a:r>
              <a:rPr lang="pt-BR" dirty="0">
                <a:solidFill>
                  <a:schemeClr val="tx1"/>
                </a:solidFill>
              </a:rPr>
              <a:t>GANHO ESTÁ NO PROCESSO</a:t>
            </a:r>
          </a:p>
        </p:txBody>
      </p:sp>
      <p:sp>
        <p:nvSpPr>
          <p:cNvPr id="4" name="Retângulo 3">
            <a:extLst>
              <a:ext uri="{FF2B5EF4-FFF2-40B4-BE49-F238E27FC236}">
                <a16:creationId xmlns:a16="http://schemas.microsoft.com/office/drawing/2014/main" id="{666AB33E-E292-E64C-94E2-43B85F63564F}"/>
              </a:ext>
            </a:extLst>
          </p:cNvPr>
          <p:cNvSpPr/>
          <p:nvPr/>
        </p:nvSpPr>
        <p:spPr>
          <a:xfrm>
            <a:off x="1882344" y="694206"/>
            <a:ext cx="8424936" cy="707886"/>
          </a:xfrm>
          <a:prstGeom prst="rect">
            <a:avLst/>
          </a:prstGeom>
          <a:noFill/>
        </p:spPr>
        <p:txBody>
          <a:bodyPr wrap="square" anchor="ctr">
            <a:spAutoFit/>
          </a:bodyPr>
          <a:lstStyle/>
          <a:p>
            <a:pPr algn="ctr"/>
            <a:endParaRPr lang="pt-BR" sz="1400" b="1" cap="all" dirty="0">
              <a:solidFill>
                <a:prstClr val="black"/>
              </a:solidFill>
              <a:cs typeface="Arial" panose="020B0604020202020204" pitchFamily="34" charset="0"/>
            </a:endParaRPr>
          </a:p>
          <a:p>
            <a:pPr algn="ctr"/>
            <a:r>
              <a:rPr lang="pt-BR" sz="2600" b="1" cap="all" dirty="0">
                <a:solidFill>
                  <a:prstClr val="black"/>
                </a:solidFill>
                <a:latin typeface="Century Gothic" pitchFamily="34" charset="0"/>
                <a:cs typeface="Arial" panose="020B0604020202020204" pitchFamily="34" charset="0"/>
              </a:rPr>
              <a:t>ANÁLISE DE IMPACTO REGULATÓRIO</a:t>
            </a:r>
          </a:p>
        </p:txBody>
      </p:sp>
    </p:spTree>
    <p:extLst>
      <p:ext uri="{BB962C8B-B14F-4D97-AF65-F5344CB8AC3E}">
        <p14:creationId xmlns:p14="http://schemas.microsoft.com/office/powerpoint/2010/main" val="4031850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1399744" y="719606"/>
            <a:ext cx="8424936" cy="707886"/>
          </a:xfrm>
          <a:prstGeom prst="rect">
            <a:avLst/>
          </a:prstGeom>
          <a:noFill/>
        </p:spPr>
        <p:txBody>
          <a:bodyPr wrap="square" anchor="ctr">
            <a:spAutoFit/>
          </a:bodyPr>
          <a:lstStyle/>
          <a:p>
            <a:pPr algn="ctr"/>
            <a:endParaRPr lang="pt-BR" sz="1400" b="1" cap="all" dirty="0">
              <a:solidFill>
                <a:prstClr val="black"/>
              </a:solidFill>
              <a:cs typeface="Arial" panose="020B0604020202020204" pitchFamily="34" charset="0"/>
            </a:endParaRPr>
          </a:p>
          <a:p>
            <a:pPr algn="ctr"/>
            <a:r>
              <a:rPr lang="pt-BR" sz="2600" b="1" cap="all" dirty="0">
                <a:solidFill>
                  <a:prstClr val="black"/>
                </a:solidFill>
                <a:latin typeface="Century Gothic" pitchFamily="34" charset="0"/>
                <a:cs typeface="Arial" panose="020B0604020202020204" pitchFamily="34" charset="0"/>
              </a:rPr>
              <a:t>DIRETRIZES GERAIS E GUIA AIR</a:t>
            </a:r>
          </a:p>
        </p:txBody>
      </p:sp>
      <p:pic>
        <p:nvPicPr>
          <p:cNvPr id="1026" name="Picture 2" descr="Capa Diretrizes e Guia AI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3420" y="1720922"/>
            <a:ext cx="3226574" cy="4660607"/>
          </a:xfrm>
          <a:prstGeom prst="rect">
            <a:avLst/>
          </a:prstGeom>
          <a:noFill/>
          <a:extLst>
            <a:ext uri="{909E8E84-426E-40DD-AFC4-6F175D3DCCD1}">
              <a14:hiddenFill xmlns:a14="http://schemas.microsoft.com/office/drawing/2010/main">
                <a:solidFill>
                  <a:srgbClr val="FFFFFF"/>
                </a:solidFill>
              </a14:hiddenFill>
            </a:ext>
          </a:extLst>
        </p:spPr>
      </p:pic>
      <p:sp>
        <p:nvSpPr>
          <p:cNvPr id="2" name="Retângulo 1"/>
          <p:cNvSpPr/>
          <p:nvPr/>
        </p:nvSpPr>
        <p:spPr>
          <a:xfrm>
            <a:off x="3307747" y="1609533"/>
            <a:ext cx="8256240" cy="4001095"/>
          </a:xfrm>
          <a:prstGeom prst="rect">
            <a:avLst/>
          </a:prstGeom>
        </p:spPr>
        <p:txBody>
          <a:bodyPr wrap="square">
            <a:spAutoFit/>
          </a:bodyPr>
          <a:lstStyle/>
          <a:p>
            <a:pPr marL="728662" indent="-285750" algn="just" eaLnBrk="0" fontAlgn="base" hangingPunct="0">
              <a:spcBef>
                <a:spcPct val="0"/>
              </a:spcBef>
              <a:spcAft>
                <a:spcPct val="0"/>
              </a:spcAft>
              <a:buClr>
                <a:srgbClr val="4F81BD"/>
              </a:buClr>
              <a:buFont typeface="Wingdings" panose="05000000000000000000" pitchFamily="2" charset="2"/>
              <a:buChar char="ü"/>
            </a:pPr>
            <a:r>
              <a:rPr lang="pt-BR" b="1" dirty="0">
                <a:solidFill>
                  <a:prstClr val="black"/>
                </a:solidFill>
                <a:latin typeface="Century Gothic" pitchFamily="34" charset="0"/>
                <a:cs typeface="Arial" charset="0"/>
              </a:rPr>
              <a:t>Elaboração conjunta pela Casa Civil, Ministérios da Fazenda, Planejamento, Agências Reguladoras e INMETRO</a:t>
            </a:r>
          </a:p>
          <a:p>
            <a:pPr marL="442912" algn="just" eaLnBrk="0" fontAlgn="base" hangingPunct="0">
              <a:spcBef>
                <a:spcPct val="0"/>
              </a:spcBef>
              <a:spcAft>
                <a:spcPct val="0"/>
              </a:spcAft>
              <a:buClr>
                <a:srgbClr val="4F81BD"/>
              </a:buClr>
            </a:pPr>
            <a:endParaRPr lang="pt-BR" b="1" dirty="0">
              <a:solidFill>
                <a:prstClr val="black"/>
              </a:solidFill>
              <a:latin typeface="Century Gothic" pitchFamily="34" charset="0"/>
              <a:cs typeface="Arial" charset="0"/>
            </a:endParaRPr>
          </a:p>
          <a:p>
            <a:pPr marL="728662" indent="-285750" algn="just" eaLnBrk="0" fontAlgn="base" hangingPunct="0">
              <a:spcBef>
                <a:spcPct val="0"/>
              </a:spcBef>
              <a:spcAft>
                <a:spcPct val="0"/>
              </a:spcAft>
              <a:buClr>
                <a:srgbClr val="4F81BD"/>
              </a:buClr>
              <a:buFont typeface="Wingdings" panose="05000000000000000000" pitchFamily="2" charset="2"/>
              <a:buChar char="ü"/>
            </a:pPr>
            <a:r>
              <a:rPr lang="pt-BR" b="1" dirty="0">
                <a:solidFill>
                  <a:schemeClr val="accent5">
                    <a:lumMod val="75000"/>
                  </a:schemeClr>
                </a:solidFill>
                <a:latin typeface="Century Gothic" pitchFamily="34" charset="0"/>
                <a:cs typeface="Arial" charset="0"/>
              </a:rPr>
              <a:t>Recomendação do Comitê Interministerial de Governança em junho/2018 - boa prática a ser utilizada por toda a Administração Federal</a:t>
            </a:r>
          </a:p>
          <a:p>
            <a:pPr marL="442912" algn="just" eaLnBrk="0" fontAlgn="base" hangingPunct="0">
              <a:spcBef>
                <a:spcPct val="0"/>
              </a:spcBef>
              <a:spcAft>
                <a:spcPct val="0"/>
              </a:spcAft>
              <a:buClr>
                <a:srgbClr val="4F81BD"/>
              </a:buClr>
            </a:pPr>
            <a:endParaRPr lang="pt-BR" b="1" dirty="0">
              <a:solidFill>
                <a:schemeClr val="accent5">
                  <a:lumMod val="75000"/>
                </a:schemeClr>
              </a:solidFill>
              <a:latin typeface="Century Gothic" pitchFamily="34" charset="0"/>
              <a:cs typeface="Arial" charset="0"/>
            </a:endParaRPr>
          </a:p>
          <a:p>
            <a:pPr marL="728662" indent="-285750" algn="just" eaLnBrk="0" fontAlgn="base" hangingPunct="0">
              <a:spcBef>
                <a:spcPct val="0"/>
              </a:spcBef>
              <a:spcAft>
                <a:spcPct val="0"/>
              </a:spcAft>
              <a:buClr>
                <a:srgbClr val="4F81BD"/>
              </a:buClr>
              <a:buFont typeface="Wingdings" panose="05000000000000000000" pitchFamily="2" charset="2"/>
              <a:buChar char="ü"/>
            </a:pPr>
            <a:r>
              <a:rPr lang="pt-BR" b="1" dirty="0">
                <a:solidFill>
                  <a:schemeClr val="accent5">
                    <a:lumMod val="75000"/>
                  </a:schemeClr>
                </a:solidFill>
                <a:latin typeface="Century Gothic" pitchFamily="34" charset="0"/>
                <a:cs typeface="Arial" charset="0"/>
              </a:rPr>
              <a:t>Recomendação do FONACRE/AJUFE para que seja dada ampla publicidade ao documento</a:t>
            </a:r>
          </a:p>
          <a:p>
            <a:pPr marL="728662" indent="-285750" algn="just" eaLnBrk="0" fontAlgn="base" hangingPunct="0">
              <a:spcBef>
                <a:spcPct val="0"/>
              </a:spcBef>
              <a:spcAft>
                <a:spcPct val="0"/>
              </a:spcAft>
              <a:buClr>
                <a:srgbClr val="4F81BD"/>
              </a:buClr>
              <a:buFont typeface="Wingdings" panose="05000000000000000000" pitchFamily="2" charset="2"/>
              <a:buChar char="ü"/>
            </a:pPr>
            <a:endParaRPr lang="pt-BR" b="1" dirty="0">
              <a:solidFill>
                <a:schemeClr val="accent5">
                  <a:lumMod val="75000"/>
                </a:schemeClr>
              </a:solidFill>
              <a:latin typeface="Century Gothic" pitchFamily="34" charset="0"/>
              <a:cs typeface="Arial" charset="0"/>
            </a:endParaRPr>
          </a:p>
          <a:p>
            <a:pPr marL="728662" indent="-285750" algn="just" eaLnBrk="0" fontAlgn="base" hangingPunct="0">
              <a:spcBef>
                <a:spcPct val="0"/>
              </a:spcBef>
              <a:spcAft>
                <a:spcPct val="0"/>
              </a:spcAft>
              <a:buClr>
                <a:srgbClr val="4F81BD"/>
              </a:buClr>
              <a:buFont typeface="Wingdings" panose="05000000000000000000" pitchFamily="2" charset="2"/>
              <a:buChar char="ü"/>
            </a:pPr>
            <a:r>
              <a:rPr lang="pt-BR" b="1" dirty="0">
                <a:solidFill>
                  <a:schemeClr val="accent5">
                    <a:lumMod val="75000"/>
                  </a:schemeClr>
                </a:solidFill>
                <a:latin typeface="Century Gothic" pitchFamily="34" charset="0"/>
                <a:cs typeface="Arial" charset="0"/>
              </a:rPr>
              <a:t>Enunciado e recomendações  FONACRE/AJUFE sobre AIR</a:t>
            </a:r>
          </a:p>
          <a:p>
            <a:pPr marL="728662" indent="-285750" algn="just" eaLnBrk="0" fontAlgn="base" hangingPunct="0">
              <a:spcBef>
                <a:spcPct val="0"/>
              </a:spcBef>
              <a:spcAft>
                <a:spcPct val="0"/>
              </a:spcAft>
              <a:buClr>
                <a:srgbClr val="4F81BD"/>
              </a:buClr>
              <a:buFontTx/>
              <a:buChar char="-"/>
            </a:pPr>
            <a:endParaRPr lang="pt-BR" sz="1600" b="1" dirty="0">
              <a:solidFill>
                <a:schemeClr val="accent5">
                  <a:lumMod val="75000"/>
                </a:schemeClr>
              </a:solidFill>
              <a:latin typeface="Century Gothic" pitchFamily="34" charset="0"/>
              <a:cs typeface="Arial" charset="0"/>
            </a:endParaRPr>
          </a:p>
          <a:p>
            <a:pPr marL="442912" algn="just" eaLnBrk="0" fontAlgn="base" hangingPunct="0">
              <a:spcBef>
                <a:spcPct val="0"/>
              </a:spcBef>
              <a:spcAft>
                <a:spcPct val="0"/>
              </a:spcAft>
              <a:buClr>
                <a:srgbClr val="4F81BD"/>
              </a:buClr>
            </a:pPr>
            <a:endParaRPr lang="pt-BR" sz="1200" dirty="0">
              <a:solidFill>
                <a:schemeClr val="accent5">
                  <a:lumMod val="75000"/>
                </a:schemeClr>
              </a:solidFill>
              <a:cs typeface="Arial" charset="0"/>
            </a:endParaRPr>
          </a:p>
          <a:p>
            <a:pPr marL="442912" algn="just" eaLnBrk="0" fontAlgn="base" hangingPunct="0">
              <a:spcBef>
                <a:spcPct val="0"/>
              </a:spcBef>
              <a:spcAft>
                <a:spcPct val="0"/>
              </a:spcAft>
              <a:buClr>
                <a:srgbClr val="4F81BD"/>
              </a:buClr>
            </a:pPr>
            <a:endParaRPr lang="pt-BR" sz="1200" b="1" dirty="0">
              <a:solidFill>
                <a:schemeClr val="accent5">
                  <a:lumMod val="75000"/>
                </a:schemeClr>
              </a:solidFill>
              <a:latin typeface="Century Gothic" pitchFamily="34" charset="0"/>
              <a:cs typeface="Arial" charset="0"/>
            </a:endParaRPr>
          </a:p>
          <a:p>
            <a:pPr marL="442912" algn="just" eaLnBrk="0" fontAlgn="base" hangingPunct="0">
              <a:spcBef>
                <a:spcPct val="0"/>
              </a:spcBef>
              <a:spcAft>
                <a:spcPct val="0"/>
              </a:spcAft>
              <a:buClr>
                <a:srgbClr val="4F81BD"/>
              </a:buClr>
            </a:pPr>
            <a:endParaRPr lang="pt-BR" sz="1600" b="1" dirty="0">
              <a:solidFill>
                <a:prstClr val="black"/>
              </a:solidFill>
              <a:latin typeface="Century Gothic" pitchFamily="34" charset="0"/>
              <a:cs typeface="Arial" charset="0"/>
            </a:endParaRPr>
          </a:p>
        </p:txBody>
      </p:sp>
      <p:sp>
        <p:nvSpPr>
          <p:cNvPr id="5" name="Retângulo 4"/>
          <p:cNvSpPr/>
          <p:nvPr/>
        </p:nvSpPr>
        <p:spPr>
          <a:xfrm>
            <a:off x="4611911" y="5283177"/>
            <a:ext cx="4316273" cy="1323439"/>
          </a:xfrm>
          <a:prstGeom prst="rect">
            <a:avLst/>
          </a:prstGeom>
        </p:spPr>
        <p:txBody>
          <a:bodyPr wrap="square">
            <a:spAutoFit/>
          </a:bodyPr>
          <a:lstStyle/>
          <a:p>
            <a:r>
              <a:rPr lang="pt-BR" sz="1600" b="1" u="sng" dirty="0"/>
              <a:t>VÍDEOS EXPLICATIVOS: </a:t>
            </a:r>
          </a:p>
          <a:p>
            <a:endParaRPr lang="pt-BR" sz="1600" b="1" dirty="0"/>
          </a:p>
          <a:p>
            <a:pPr marL="285750" indent="-285750">
              <a:buFont typeface="Wingdings" pitchFamily="2" charset="2"/>
              <a:buChar char="Ø"/>
            </a:pPr>
            <a:r>
              <a:rPr lang="pt-BR" sz="1600" b="1" dirty="0">
                <a:hlinkClick r:id="rId4"/>
              </a:rPr>
              <a:t>www.casacivil.gov.br</a:t>
            </a:r>
            <a:r>
              <a:rPr lang="pt-BR" sz="1600" b="1" dirty="0"/>
              <a:t> -  Menu Regulação</a:t>
            </a:r>
          </a:p>
          <a:p>
            <a:pPr marL="285750" indent="-285750">
              <a:buFont typeface="Wingdings" pitchFamily="2" charset="2"/>
              <a:buChar char="Ø"/>
            </a:pPr>
            <a:endParaRPr lang="pt-BR" sz="1600" dirty="0"/>
          </a:p>
          <a:p>
            <a:pPr marL="285750" indent="-285750">
              <a:buFont typeface="Wingdings" pitchFamily="2" charset="2"/>
              <a:buChar char="Ø"/>
            </a:pPr>
            <a:r>
              <a:rPr lang="pt-BR" sz="1600" b="1" dirty="0"/>
              <a:t>Todos os canais de comunicação da ENAP</a:t>
            </a:r>
          </a:p>
        </p:txBody>
      </p:sp>
      <p:pic>
        <p:nvPicPr>
          <p:cNvPr id="11" name="Imagem 10" descr="Uma imagem contendo pessoa, homem, foto, gravata&#10;&#10;&#10;&#10;Descrição gerada automaticamente">
            <a:extLst>
              <a:ext uri="{FF2B5EF4-FFF2-40B4-BE49-F238E27FC236}">
                <a16:creationId xmlns:a16="http://schemas.microsoft.com/office/drawing/2014/main" id="{539E1B1A-6097-534B-BBC0-CA1F2514BAF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14116" y="4977706"/>
            <a:ext cx="2742766" cy="1880294"/>
          </a:xfrm>
          <a:prstGeom prst="rect">
            <a:avLst/>
          </a:prstGeom>
        </p:spPr>
      </p:pic>
    </p:spTree>
    <p:extLst>
      <p:ext uri="{BB962C8B-B14F-4D97-AF65-F5344CB8AC3E}">
        <p14:creationId xmlns:p14="http://schemas.microsoft.com/office/powerpoint/2010/main" val="3638286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1000"/>
                                        <p:tgtEl>
                                          <p:spTgt spid="2">
                                            <p:txEl>
                                              <p:pRg st="2" end="2"/>
                                            </p:txEl>
                                          </p:spTgt>
                                        </p:tgtEl>
                                      </p:cBhvr>
                                    </p:animEffect>
                                    <p:anim calcmode="lin" valueType="num">
                                      <p:cBhvr>
                                        <p:cTn id="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2">
                                            <p:txEl>
                                              <p:pRg st="2" end="2"/>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xEl>
                                              <p:pRg st="2" end="2"/>
                                            </p:txEl>
                                          </p:spTgt>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animEffect transition="in" filter="fade">
                                      <p:cBhvr>
                                        <p:cTn id="13" dur="1000"/>
                                        <p:tgtEl>
                                          <p:spTgt spid="2">
                                            <p:txEl>
                                              <p:pRg st="4" end="4"/>
                                            </p:txEl>
                                          </p:spTgt>
                                        </p:tgtEl>
                                      </p:cBhvr>
                                    </p:animEffect>
                                    <p:anim calcmode="lin" valueType="num">
                                      <p:cBhvr>
                                        <p:cTn id="14"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2">
                                            <p:txEl>
                                              <p:pRg st="4" end="4"/>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2">
                                            <p:txEl>
                                              <p:pRg st="4" end="4"/>
                                            </p:txEl>
                                          </p:spTgt>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animEffect transition="in" filter="fade">
                                      <p:cBhvr>
                                        <p:cTn id="19" dur="1000"/>
                                        <p:tgtEl>
                                          <p:spTgt spid="2">
                                            <p:txEl>
                                              <p:pRg st="6" end="6"/>
                                            </p:txEl>
                                          </p:spTgt>
                                        </p:tgtEl>
                                      </p:cBhvr>
                                    </p:animEffect>
                                    <p:anim calcmode="lin" valueType="num">
                                      <p:cBhvr>
                                        <p:cTn id="2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2">
                                            <p:txEl>
                                              <p:pRg st="6" end="6"/>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2">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84200" y="1035348"/>
            <a:ext cx="11049000" cy="5543252"/>
          </a:xfrm>
        </p:spPr>
        <p:txBody>
          <a:bodyPr>
            <a:noAutofit/>
          </a:bodyPr>
          <a:lstStyle/>
          <a:p>
            <a:pPr marL="0" indent="0" algn="ctr" eaLnBrk="0" fontAlgn="base" hangingPunct="0">
              <a:spcBef>
                <a:spcPts val="600"/>
              </a:spcBef>
              <a:spcAft>
                <a:spcPct val="0"/>
              </a:spcAft>
              <a:buClr>
                <a:schemeClr val="accent1"/>
              </a:buClr>
              <a:buNone/>
            </a:pPr>
            <a:r>
              <a:rPr lang="pt-BR" sz="2400" b="1" cap="all" dirty="0">
                <a:solidFill>
                  <a:prstClr val="black"/>
                </a:solidFill>
                <a:latin typeface="Century Gothic" pitchFamily="34" charset="0"/>
                <a:cs typeface="Arial" panose="020B0604020202020204" pitchFamily="34" charset="0"/>
              </a:rPr>
              <a:t>DIRETRIZES GERAIS </a:t>
            </a:r>
          </a:p>
          <a:p>
            <a:pPr marL="0" indent="0" algn="just" eaLnBrk="0" fontAlgn="base" hangingPunct="0">
              <a:spcBef>
                <a:spcPts val="600"/>
              </a:spcBef>
              <a:spcAft>
                <a:spcPct val="0"/>
              </a:spcAft>
              <a:buClr>
                <a:schemeClr val="accent1"/>
              </a:buClr>
              <a:buNone/>
            </a:pPr>
            <a:endParaRPr lang="pt-BR" sz="2200" u="sng" dirty="0">
              <a:solidFill>
                <a:prstClr val="black"/>
              </a:solidFill>
              <a:cs typeface="Arial" charset="0"/>
            </a:endParaRPr>
          </a:p>
          <a:p>
            <a:pPr marL="0" indent="0" algn="just" eaLnBrk="0" fontAlgn="base" hangingPunct="0">
              <a:spcBef>
                <a:spcPts val="600"/>
              </a:spcBef>
              <a:spcAft>
                <a:spcPct val="0"/>
              </a:spcAft>
              <a:buClr>
                <a:schemeClr val="accent1"/>
              </a:buClr>
              <a:buFont typeface="Wingdings" pitchFamily="2" charset="2"/>
              <a:buChar char="ü"/>
            </a:pPr>
            <a:r>
              <a:rPr lang="pt-BR" sz="2200" b="1" dirty="0">
                <a:solidFill>
                  <a:prstClr val="black"/>
                </a:solidFill>
                <a:cs typeface="Arial" charset="0"/>
              </a:rPr>
              <a:t> Foco inicial nas Agências Reguladoras, mas uso possível por qualquer regulador, com adaptação às suas realidades</a:t>
            </a:r>
          </a:p>
          <a:p>
            <a:pPr marL="0" indent="0" algn="just" eaLnBrk="0" fontAlgn="base" hangingPunct="0">
              <a:spcBef>
                <a:spcPts val="600"/>
              </a:spcBef>
              <a:spcAft>
                <a:spcPct val="0"/>
              </a:spcAft>
              <a:buClr>
                <a:schemeClr val="accent1"/>
              </a:buClr>
              <a:buNone/>
            </a:pPr>
            <a:endParaRPr lang="pt-BR" sz="2200" b="1" dirty="0">
              <a:solidFill>
                <a:prstClr val="black"/>
              </a:solidFill>
              <a:cs typeface="Arial" charset="0"/>
            </a:endParaRPr>
          </a:p>
          <a:p>
            <a:pPr marL="0" indent="0" algn="just" eaLnBrk="0" fontAlgn="base" hangingPunct="0">
              <a:spcBef>
                <a:spcPts val="600"/>
              </a:spcBef>
              <a:spcAft>
                <a:spcPct val="0"/>
              </a:spcAft>
              <a:buClr>
                <a:schemeClr val="accent1"/>
              </a:buClr>
              <a:buNone/>
            </a:pPr>
            <a:endParaRPr lang="pt-BR" sz="2200" b="1" dirty="0">
              <a:solidFill>
                <a:prstClr val="black"/>
              </a:solidFill>
              <a:cs typeface="Arial" charset="0"/>
            </a:endParaRPr>
          </a:p>
          <a:p>
            <a:pPr marL="0" indent="0" algn="just" eaLnBrk="0" fontAlgn="base" hangingPunct="0">
              <a:spcBef>
                <a:spcPts val="600"/>
              </a:spcBef>
              <a:spcAft>
                <a:spcPct val="0"/>
              </a:spcAft>
              <a:buClr>
                <a:schemeClr val="accent1"/>
              </a:buClr>
              <a:buNone/>
            </a:pPr>
            <a:r>
              <a:rPr lang="pt-BR" sz="2200" dirty="0"/>
              <a:t>Premissas adotadas:</a:t>
            </a:r>
          </a:p>
          <a:p>
            <a:pPr marL="400050" lvl="1" indent="0" algn="just" eaLnBrk="0" fontAlgn="base" hangingPunct="0">
              <a:spcBef>
                <a:spcPts val="600"/>
              </a:spcBef>
              <a:spcAft>
                <a:spcPct val="0"/>
              </a:spcAft>
              <a:buClr>
                <a:schemeClr val="accent1"/>
              </a:buClr>
              <a:buFont typeface="Wingdings" pitchFamily="2" charset="2"/>
              <a:buChar char="ü"/>
            </a:pPr>
            <a:r>
              <a:rPr lang="pt-BR" sz="2200" dirty="0">
                <a:solidFill>
                  <a:prstClr val="black"/>
                </a:solidFill>
                <a:cs typeface="Arial" charset="0"/>
              </a:rPr>
              <a:t> atual maturidade institucional com relação à AIR;</a:t>
            </a:r>
          </a:p>
          <a:p>
            <a:pPr marL="400050" lvl="1" indent="0" algn="just" eaLnBrk="0" fontAlgn="base" hangingPunct="0">
              <a:spcBef>
                <a:spcPts val="600"/>
              </a:spcBef>
              <a:spcAft>
                <a:spcPct val="0"/>
              </a:spcAft>
              <a:buClr>
                <a:schemeClr val="accent1"/>
              </a:buClr>
              <a:buFont typeface="Wingdings" pitchFamily="2" charset="2"/>
              <a:buChar char="ü"/>
            </a:pPr>
            <a:r>
              <a:rPr lang="pt-BR" sz="2200" b="1" dirty="0">
                <a:solidFill>
                  <a:prstClr val="black"/>
                </a:solidFill>
                <a:cs typeface="Arial" charset="0"/>
              </a:rPr>
              <a:t> flexibilidade </a:t>
            </a:r>
            <a:r>
              <a:rPr lang="pt-BR" sz="2200" dirty="0">
                <a:solidFill>
                  <a:prstClr val="black"/>
                </a:solidFill>
                <a:cs typeface="Arial" charset="0"/>
              </a:rPr>
              <a:t>metodológica (metodologia definida </a:t>
            </a:r>
          </a:p>
          <a:p>
            <a:pPr marL="400050" lvl="1" indent="0" algn="just" eaLnBrk="0" fontAlgn="base" hangingPunct="0">
              <a:spcBef>
                <a:spcPts val="600"/>
              </a:spcBef>
              <a:spcAft>
                <a:spcPct val="0"/>
              </a:spcAft>
              <a:buClr>
                <a:schemeClr val="accent1"/>
              </a:buClr>
              <a:buNone/>
            </a:pPr>
            <a:r>
              <a:rPr lang="pt-BR" sz="2200" dirty="0">
                <a:solidFill>
                  <a:prstClr val="black"/>
                </a:solidFill>
                <a:cs typeface="Arial" charset="0"/>
              </a:rPr>
              <a:t>caso a caso, justificadamente);</a:t>
            </a:r>
          </a:p>
          <a:p>
            <a:pPr marL="400050" lvl="1" indent="0" algn="just" eaLnBrk="0" fontAlgn="base" hangingPunct="0">
              <a:spcBef>
                <a:spcPts val="600"/>
              </a:spcBef>
              <a:spcAft>
                <a:spcPct val="0"/>
              </a:spcAft>
              <a:buClr>
                <a:schemeClr val="accent1"/>
              </a:buClr>
              <a:buFont typeface="Wingdings" pitchFamily="2" charset="2"/>
              <a:buChar char="ü"/>
            </a:pPr>
            <a:r>
              <a:rPr lang="pt-BR" sz="2200" dirty="0">
                <a:solidFill>
                  <a:prstClr val="black"/>
                </a:solidFill>
                <a:cs typeface="Arial" charset="0"/>
              </a:rPr>
              <a:t> </a:t>
            </a:r>
            <a:r>
              <a:rPr lang="pt-BR" sz="2200" b="1" dirty="0">
                <a:solidFill>
                  <a:prstClr val="black"/>
                </a:solidFill>
                <a:cs typeface="Arial" charset="0"/>
              </a:rPr>
              <a:t>linguagem aberta e pouco prescritiva</a:t>
            </a:r>
            <a:r>
              <a:rPr lang="pt-BR" sz="2200" dirty="0">
                <a:solidFill>
                  <a:prstClr val="black"/>
                </a:solidFill>
                <a:cs typeface="Arial" charset="0"/>
              </a:rPr>
              <a:t>;</a:t>
            </a:r>
          </a:p>
          <a:p>
            <a:pPr marL="400050" lvl="1" indent="0" algn="just" eaLnBrk="0" fontAlgn="base" hangingPunct="0">
              <a:spcBef>
                <a:spcPts val="600"/>
              </a:spcBef>
              <a:spcAft>
                <a:spcPct val="0"/>
              </a:spcAft>
              <a:buClr>
                <a:schemeClr val="accent1"/>
              </a:buClr>
              <a:buFont typeface="Wingdings" pitchFamily="2" charset="2"/>
              <a:buChar char="ü"/>
            </a:pPr>
            <a:r>
              <a:rPr lang="pt-BR" sz="2200" dirty="0">
                <a:solidFill>
                  <a:prstClr val="black"/>
                </a:solidFill>
                <a:cs typeface="Arial" charset="0"/>
              </a:rPr>
              <a:t> foco mais gerencial e menos procedimental;</a:t>
            </a:r>
          </a:p>
          <a:p>
            <a:pPr marL="400050" lvl="1" indent="0" algn="just" eaLnBrk="0" fontAlgn="base" hangingPunct="0">
              <a:spcBef>
                <a:spcPts val="600"/>
              </a:spcBef>
              <a:spcAft>
                <a:spcPct val="0"/>
              </a:spcAft>
              <a:buClr>
                <a:schemeClr val="accent1"/>
              </a:buClr>
              <a:buFont typeface="Wingdings" pitchFamily="2" charset="2"/>
              <a:buChar char="ü"/>
            </a:pPr>
            <a:r>
              <a:rPr lang="pt-BR" sz="2200" dirty="0">
                <a:solidFill>
                  <a:prstClr val="black"/>
                </a:solidFill>
                <a:cs typeface="Arial" charset="0"/>
              </a:rPr>
              <a:t> </a:t>
            </a:r>
            <a:r>
              <a:rPr lang="pt-BR" sz="2200" b="1" dirty="0">
                <a:solidFill>
                  <a:prstClr val="black"/>
                </a:solidFill>
                <a:cs typeface="Arial" charset="0"/>
              </a:rPr>
              <a:t>evolução e aprendizado ao longo do tempo</a:t>
            </a:r>
            <a:r>
              <a:rPr lang="pt-BR" sz="2200" dirty="0">
                <a:solidFill>
                  <a:prstClr val="black"/>
                </a:solidFill>
                <a:cs typeface="Arial" charset="0"/>
              </a:rPr>
              <a:t>; e</a:t>
            </a:r>
          </a:p>
          <a:p>
            <a:pPr marL="400050" lvl="1" indent="0" algn="just" eaLnBrk="0" fontAlgn="base" hangingPunct="0">
              <a:spcBef>
                <a:spcPts val="600"/>
              </a:spcBef>
              <a:spcAft>
                <a:spcPct val="0"/>
              </a:spcAft>
              <a:buClr>
                <a:schemeClr val="accent1"/>
              </a:buClr>
              <a:buFont typeface="Wingdings" pitchFamily="2" charset="2"/>
              <a:buChar char="ü"/>
            </a:pPr>
            <a:r>
              <a:rPr lang="pt-BR" sz="2200" dirty="0">
                <a:solidFill>
                  <a:prstClr val="black"/>
                </a:solidFill>
                <a:cs typeface="Arial" charset="0"/>
              </a:rPr>
              <a:t> orientações mais detalhadas no Guia.</a:t>
            </a:r>
          </a:p>
          <a:p>
            <a:pPr marL="0" indent="0" algn="just">
              <a:buClr>
                <a:schemeClr val="accent1"/>
              </a:buClr>
              <a:buNone/>
            </a:pPr>
            <a:endParaRPr lang="pt-BR" sz="2200" b="1" dirty="0"/>
          </a:p>
          <a:p>
            <a:pPr algn="just">
              <a:buClr>
                <a:schemeClr val="accent1"/>
              </a:buClr>
              <a:buFont typeface="Wingdings" panose="05000000000000000000" pitchFamily="2" charset="2"/>
              <a:buChar char="ü"/>
            </a:pPr>
            <a:endParaRPr lang="pt-BR" sz="1700" b="1" dirty="0"/>
          </a:p>
          <a:p>
            <a:pPr marL="0" indent="0" eaLnBrk="0" fontAlgn="base" hangingPunct="0">
              <a:spcBef>
                <a:spcPct val="0"/>
              </a:spcBef>
              <a:spcAft>
                <a:spcPct val="0"/>
              </a:spcAft>
              <a:buClr>
                <a:schemeClr val="accent1"/>
              </a:buClr>
              <a:buNone/>
              <a:defRPr/>
            </a:pPr>
            <a:endParaRPr lang="pt-BR" sz="1700" dirty="0"/>
          </a:p>
        </p:txBody>
      </p:sp>
      <p:pic>
        <p:nvPicPr>
          <p:cNvPr id="4" name="Imagem 3" descr="Uma imagem contendo captura de tela&#10;&#10;&#10;&#10;Descrição gerada automaticamente">
            <a:extLst>
              <a:ext uri="{FF2B5EF4-FFF2-40B4-BE49-F238E27FC236}">
                <a16:creationId xmlns:a16="http://schemas.microsoft.com/office/drawing/2014/main" id="{D9EECCB3-C892-5642-BF4F-5F206E9194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08753" y="2940653"/>
            <a:ext cx="5219700" cy="3708867"/>
          </a:xfrm>
          <a:prstGeom prst="rect">
            <a:avLst/>
          </a:prstGeom>
        </p:spPr>
      </p:pic>
    </p:spTree>
    <p:extLst>
      <p:ext uri="{BB962C8B-B14F-4D97-AF65-F5344CB8AC3E}">
        <p14:creationId xmlns:p14="http://schemas.microsoft.com/office/powerpoint/2010/main" val="40067651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19050" y="2002047"/>
            <a:ext cx="6392389" cy="4061172"/>
          </a:xfrm>
        </p:spPr>
        <p:txBody>
          <a:bodyPr>
            <a:noAutofit/>
          </a:bodyPr>
          <a:lstStyle/>
          <a:p>
            <a:pPr marL="0" indent="0" algn="just" eaLnBrk="0" fontAlgn="base" hangingPunct="0">
              <a:spcBef>
                <a:spcPts val="600"/>
              </a:spcBef>
              <a:buClr>
                <a:schemeClr val="accent1"/>
              </a:buClr>
              <a:buFont typeface="Wingdings" pitchFamily="2" charset="2"/>
              <a:buChar char="ü"/>
            </a:pPr>
            <a:r>
              <a:rPr lang="pt-BR" sz="2200" dirty="0">
                <a:solidFill>
                  <a:prstClr val="black"/>
                </a:solidFill>
                <a:cs typeface="Arial" charset="0"/>
              </a:rPr>
              <a:t> Conteúdo básico/roteiro analítico de uma AIR;</a:t>
            </a:r>
          </a:p>
          <a:p>
            <a:pPr marL="0" indent="0" algn="just" eaLnBrk="0" fontAlgn="base" hangingPunct="0">
              <a:spcBef>
                <a:spcPts val="600"/>
              </a:spcBef>
              <a:buClr>
                <a:schemeClr val="accent1"/>
              </a:buClr>
              <a:buNone/>
            </a:pPr>
            <a:endParaRPr lang="pt-BR" sz="2200" dirty="0">
              <a:solidFill>
                <a:prstClr val="black"/>
              </a:solidFill>
              <a:cs typeface="Arial" charset="0"/>
            </a:endParaRPr>
          </a:p>
          <a:p>
            <a:pPr marL="0" indent="0" algn="just" eaLnBrk="0" fontAlgn="base" hangingPunct="0">
              <a:lnSpc>
                <a:spcPct val="100000"/>
              </a:lnSpc>
              <a:spcBef>
                <a:spcPts val="600"/>
              </a:spcBef>
              <a:buClr>
                <a:schemeClr val="accent1"/>
              </a:buClr>
              <a:buFont typeface="Wingdings" pitchFamily="2" charset="2"/>
              <a:buChar char="ü"/>
            </a:pPr>
            <a:r>
              <a:rPr lang="pt-BR" sz="2200" b="1" dirty="0">
                <a:solidFill>
                  <a:srgbClr val="FF0000"/>
                </a:solidFill>
              </a:rPr>
              <a:t> </a:t>
            </a:r>
            <a:r>
              <a:rPr lang="pt-BR" sz="2200" b="1" dirty="0">
                <a:solidFill>
                  <a:srgbClr val="0070C0"/>
                </a:solidFill>
              </a:rPr>
              <a:t>Orientar, mas não engessar</a:t>
            </a:r>
            <a:r>
              <a:rPr lang="pt-BR" sz="2200" b="1" dirty="0">
                <a:solidFill>
                  <a:srgbClr val="FF0000"/>
                </a:solidFill>
              </a:rPr>
              <a:t> </a:t>
            </a:r>
            <a:r>
              <a:rPr lang="pt-BR" sz="2200" dirty="0"/>
              <a:t>as análises: direcionamentos gerais flexíveis a desenvolvimentos complementares;</a:t>
            </a:r>
          </a:p>
          <a:p>
            <a:pPr marL="0" indent="0" algn="just" eaLnBrk="0" fontAlgn="base" hangingPunct="0">
              <a:spcBef>
                <a:spcPts val="600"/>
              </a:spcBef>
              <a:buClr>
                <a:schemeClr val="accent1"/>
              </a:buClr>
              <a:buFont typeface="Wingdings" pitchFamily="2" charset="2"/>
              <a:buChar char="ü"/>
            </a:pPr>
            <a:endParaRPr lang="pt-BR" sz="2200" dirty="0"/>
          </a:p>
          <a:p>
            <a:pPr marL="0" indent="0" algn="just" eaLnBrk="0" fontAlgn="base" hangingPunct="0">
              <a:spcBef>
                <a:spcPts val="600"/>
              </a:spcBef>
              <a:buClr>
                <a:schemeClr val="accent1"/>
              </a:buClr>
              <a:buFont typeface="Wingdings" pitchFamily="2" charset="2"/>
              <a:buChar char="ü"/>
            </a:pPr>
            <a:r>
              <a:rPr lang="pt-BR" sz="2200" dirty="0"/>
              <a:t> </a:t>
            </a:r>
            <a:r>
              <a:rPr lang="pt-BR" sz="2200" b="1" dirty="0">
                <a:solidFill>
                  <a:srgbClr val="0070C0"/>
                </a:solidFill>
              </a:rPr>
              <a:t>Não esgota os métodos e as técnicas</a:t>
            </a:r>
            <a:r>
              <a:rPr lang="pt-BR" sz="2200" dirty="0"/>
              <a:t> disponíveis, que deverão se adequar ao caso concreto;</a:t>
            </a:r>
          </a:p>
          <a:p>
            <a:pPr marL="0" indent="0" algn="just" eaLnBrk="0" fontAlgn="base" hangingPunct="0">
              <a:spcBef>
                <a:spcPts val="600"/>
              </a:spcBef>
              <a:buClr>
                <a:schemeClr val="accent1"/>
              </a:buClr>
              <a:buFont typeface="Wingdings" pitchFamily="2" charset="2"/>
              <a:buChar char="ü"/>
            </a:pPr>
            <a:endParaRPr lang="pt-BR" sz="2200" dirty="0"/>
          </a:p>
          <a:p>
            <a:pPr marL="0" indent="0" algn="just" eaLnBrk="0" fontAlgn="base" hangingPunct="0">
              <a:spcBef>
                <a:spcPts val="600"/>
              </a:spcBef>
              <a:buClr>
                <a:schemeClr val="accent1"/>
              </a:buClr>
              <a:buFont typeface="Wingdings" pitchFamily="2" charset="2"/>
              <a:buChar char="ü"/>
            </a:pPr>
            <a:r>
              <a:rPr lang="pt-BR" sz="2200" dirty="0">
                <a:solidFill>
                  <a:prstClr val="black"/>
                </a:solidFill>
                <a:cs typeface="Arial" charset="0"/>
              </a:rPr>
              <a:t> Considerou as boas práticas internacionais e a experiência prática das Agências.</a:t>
            </a:r>
          </a:p>
          <a:p>
            <a:pPr marL="0" indent="0" algn="just">
              <a:spcBef>
                <a:spcPts val="600"/>
              </a:spcBef>
              <a:buClr>
                <a:schemeClr val="accent1"/>
              </a:buClr>
              <a:buNone/>
            </a:pPr>
            <a:endParaRPr lang="pt-BR" sz="2200" b="1" dirty="0"/>
          </a:p>
          <a:p>
            <a:pPr algn="just">
              <a:spcBef>
                <a:spcPts val="600"/>
              </a:spcBef>
              <a:buClr>
                <a:schemeClr val="accent1"/>
              </a:buClr>
              <a:buFont typeface="Wingdings" panose="05000000000000000000" pitchFamily="2" charset="2"/>
              <a:buChar char="ü"/>
            </a:pPr>
            <a:endParaRPr lang="pt-BR" sz="2200" b="1" dirty="0"/>
          </a:p>
          <a:p>
            <a:pPr marL="0" indent="0" eaLnBrk="0" fontAlgn="base" hangingPunct="0">
              <a:spcBef>
                <a:spcPts val="600"/>
              </a:spcBef>
              <a:buClr>
                <a:schemeClr val="accent1"/>
              </a:buClr>
              <a:buNone/>
              <a:defRPr/>
            </a:pPr>
            <a:endParaRPr lang="pt-BR" sz="1800" dirty="0"/>
          </a:p>
        </p:txBody>
      </p:sp>
      <p:sp>
        <p:nvSpPr>
          <p:cNvPr id="4" name="Retângulo 3"/>
          <p:cNvSpPr/>
          <p:nvPr/>
        </p:nvSpPr>
        <p:spPr>
          <a:xfrm>
            <a:off x="1504628" y="744311"/>
            <a:ext cx="8424936" cy="954107"/>
          </a:xfrm>
          <a:prstGeom prst="rect">
            <a:avLst/>
          </a:prstGeom>
          <a:noFill/>
        </p:spPr>
        <p:txBody>
          <a:bodyPr wrap="square" anchor="ctr">
            <a:spAutoFit/>
          </a:bodyPr>
          <a:lstStyle/>
          <a:p>
            <a:pPr algn="ctr"/>
            <a:endParaRPr lang="pt-BR" sz="1400" b="1" cap="all" dirty="0">
              <a:solidFill>
                <a:prstClr val="black"/>
              </a:solidFill>
              <a:cs typeface="Arial" panose="020B0604020202020204" pitchFamily="34" charset="0"/>
            </a:endParaRPr>
          </a:p>
          <a:p>
            <a:pPr algn="ctr"/>
            <a:r>
              <a:rPr lang="pt-BR" sz="2800" b="1" cap="all" dirty="0">
                <a:solidFill>
                  <a:prstClr val="black"/>
                </a:solidFill>
                <a:cs typeface="Arial" panose="020B0604020202020204" pitchFamily="34" charset="0"/>
              </a:rPr>
              <a:t>Guia de Air  </a:t>
            </a:r>
          </a:p>
          <a:p>
            <a:pPr algn="ctr"/>
            <a:endParaRPr lang="pt-BR" sz="1400" b="1" cap="all" dirty="0">
              <a:solidFill>
                <a:prstClr val="black"/>
              </a:solidFill>
              <a:cs typeface="Arial" panose="020B0604020202020204" pitchFamily="34" charset="0"/>
            </a:endParaRPr>
          </a:p>
        </p:txBody>
      </p:sp>
      <p:pic>
        <p:nvPicPr>
          <p:cNvPr id="5" name="Imagem 4" descr="Uma imagem contendo ao ar livre&#10;&#10;&#10;&#10;Descrição gerada automaticamente">
            <a:extLst>
              <a:ext uri="{FF2B5EF4-FFF2-40B4-BE49-F238E27FC236}">
                <a16:creationId xmlns:a16="http://schemas.microsoft.com/office/drawing/2014/main" id="{7CC33BC9-CF86-A84C-8AAD-774BC3CF27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12134" y="1888177"/>
            <a:ext cx="4578278" cy="4061172"/>
          </a:xfrm>
          <a:prstGeom prst="rect">
            <a:avLst/>
          </a:prstGeom>
        </p:spPr>
      </p:pic>
    </p:spTree>
    <p:extLst>
      <p:ext uri="{BB962C8B-B14F-4D97-AF65-F5344CB8AC3E}">
        <p14:creationId xmlns:p14="http://schemas.microsoft.com/office/powerpoint/2010/main" val="42878477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813459" y="1341907"/>
            <a:ext cx="10764983" cy="5878285"/>
          </a:xfrm>
        </p:spPr>
        <p:txBody>
          <a:bodyPr>
            <a:noAutofit/>
          </a:bodyPr>
          <a:lstStyle/>
          <a:p>
            <a:pPr marL="342900" lvl="1" indent="-342900" algn="just" eaLnBrk="0" fontAlgn="base" hangingPunct="0">
              <a:spcBef>
                <a:spcPts val="600"/>
              </a:spcBef>
              <a:spcAft>
                <a:spcPct val="0"/>
              </a:spcAft>
              <a:buClr>
                <a:schemeClr val="accent1"/>
              </a:buClr>
              <a:buFont typeface="Wingdings" pitchFamily="2" charset="2"/>
              <a:buChar char="ü"/>
            </a:pPr>
            <a:r>
              <a:rPr lang="pt-BR" sz="2000" dirty="0">
                <a:solidFill>
                  <a:prstClr val="black"/>
                </a:solidFill>
                <a:cs typeface="Arial" charset="0"/>
              </a:rPr>
              <a:t>AIR obrigatória antes da edição ou alteração de atos normativos com potencial de influir sobre os direitos ou obrigações dos agentes econômicos ou usuários dos serviços;</a:t>
            </a:r>
          </a:p>
          <a:p>
            <a:pPr marL="457200" lvl="2" indent="266700" algn="just" eaLnBrk="0" fontAlgn="base" hangingPunct="0">
              <a:spcBef>
                <a:spcPts val="600"/>
              </a:spcBef>
              <a:spcAft>
                <a:spcPct val="0"/>
              </a:spcAft>
              <a:buClr>
                <a:schemeClr val="accent1"/>
              </a:buClr>
              <a:buFont typeface="Wingdings" pitchFamily="2" charset="2"/>
              <a:buChar char="ü"/>
            </a:pPr>
            <a:r>
              <a:rPr lang="pt-BR" sz="1700" dirty="0">
                <a:solidFill>
                  <a:prstClr val="black"/>
                </a:solidFill>
                <a:cs typeface="Arial" charset="0"/>
              </a:rPr>
              <a:t>Casos de possibilidade de dispensa, mediante decisão da Diretoria Colegiada, e de não aplicabilidade;</a:t>
            </a:r>
          </a:p>
          <a:p>
            <a:pPr marL="457200" lvl="2" indent="266700" algn="just" eaLnBrk="0" fontAlgn="base" hangingPunct="0">
              <a:spcBef>
                <a:spcPts val="600"/>
              </a:spcBef>
              <a:spcAft>
                <a:spcPct val="0"/>
              </a:spcAft>
              <a:buClr>
                <a:schemeClr val="accent1"/>
              </a:buClr>
              <a:buFont typeface="Wingdings" pitchFamily="2" charset="2"/>
              <a:buChar char="ü"/>
            </a:pPr>
            <a:endParaRPr lang="pt-BR" sz="1700" dirty="0">
              <a:solidFill>
                <a:prstClr val="black"/>
              </a:solidFill>
              <a:cs typeface="Arial" charset="0"/>
            </a:endParaRPr>
          </a:p>
          <a:p>
            <a:pPr marL="266700" indent="-266700" algn="just" eaLnBrk="0" fontAlgn="base" hangingPunct="0">
              <a:spcBef>
                <a:spcPts val="600"/>
              </a:spcBef>
              <a:spcAft>
                <a:spcPct val="0"/>
              </a:spcAft>
              <a:buClr>
                <a:schemeClr val="accent1"/>
              </a:buClr>
              <a:buFont typeface="Wingdings" pitchFamily="2" charset="2"/>
              <a:buChar char="ü"/>
            </a:pPr>
            <a:r>
              <a:rPr lang="pt-BR" sz="2000" dirty="0">
                <a:solidFill>
                  <a:prstClr val="black"/>
                </a:solidFill>
                <a:cs typeface="Arial" charset="0"/>
              </a:rPr>
              <a:t>AIR faseada em 2 níveis (Nível I e Nível II) </a:t>
            </a:r>
            <a:r>
              <a:rPr lang="pt-BR" sz="2100" dirty="0">
                <a:solidFill>
                  <a:prstClr val="black"/>
                </a:solidFill>
                <a:cs typeface="Arial" charset="0"/>
              </a:rPr>
              <a:t>– </a:t>
            </a:r>
            <a:r>
              <a:rPr lang="pt-BR" sz="2100" b="1" dirty="0">
                <a:solidFill>
                  <a:srgbClr val="0070C0"/>
                </a:solidFill>
                <a:cs typeface="Arial" charset="0"/>
              </a:rPr>
              <a:t>proporcionalidade de esforços</a:t>
            </a:r>
            <a:r>
              <a:rPr lang="pt-BR" sz="2100" dirty="0">
                <a:solidFill>
                  <a:prstClr val="black"/>
                </a:solidFill>
                <a:cs typeface="Arial" charset="0"/>
              </a:rPr>
              <a:t>;</a:t>
            </a:r>
          </a:p>
          <a:p>
            <a:pPr marL="266700" indent="-266700" algn="just" eaLnBrk="0" fontAlgn="base" hangingPunct="0">
              <a:spcBef>
                <a:spcPts val="600"/>
              </a:spcBef>
              <a:spcAft>
                <a:spcPct val="0"/>
              </a:spcAft>
              <a:buClr>
                <a:schemeClr val="accent1"/>
              </a:buClr>
              <a:buFont typeface="Wingdings" pitchFamily="2" charset="2"/>
              <a:buChar char="ü"/>
            </a:pPr>
            <a:endParaRPr lang="pt-BR" sz="2100" dirty="0">
              <a:solidFill>
                <a:prstClr val="black"/>
              </a:solidFill>
              <a:cs typeface="Arial" charset="0"/>
            </a:endParaRPr>
          </a:p>
          <a:p>
            <a:pPr marL="266700" indent="-266700" algn="just" eaLnBrk="0" fontAlgn="base" hangingPunct="0">
              <a:spcBef>
                <a:spcPts val="600"/>
              </a:spcBef>
              <a:spcAft>
                <a:spcPct val="0"/>
              </a:spcAft>
              <a:buClr>
                <a:schemeClr val="accent1"/>
              </a:buClr>
              <a:buFont typeface="Wingdings" pitchFamily="2" charset="2"/>
              <a:buChar char="ü"/>
            </a:pPr>
            <a:r>
              <a:rPr lang="pt-BR" sz="2000" dirty="0">
                <a:solidFill>
                  <a:prstClr val="black"/>
                </a:solidFill>
                <a:cs typeface="Arial" charset="0"/>
              </a:rPr>
              <a:t>AIR integrada desde o início ao processo regulatório;</a:t>
            </a:r>
          </a:p>
          <a:p>
            <a:pPr marL="266700" indent="-266700" algn="just" eaLnBrk="0" fontAlgn="base" hangingPunct="0">
              <a:spcBef>
                <a:spcPts val="600"/>
              </a:spcBef>
              <a:spcAft>
                <a:spcPct val="0"/>
              </a:spcAft>
              <a:buClr>
                <a:schemeClr val="accent1"/>
              </a:buClr>
              <a:buFont typeface="Wingdings" pitchFamily="2" charset="2"/>
              <a:buChar char="ü"/>
            </a:pPr>
            <a:endParaRPr lang="pt-BR" sz="2100" dirty="0">
              <a:solidFill>
                <a:prstClr val="black"/>
              </a:solidFill>
              <a:cs typeface="Arial" charset="0"/>
            </a:endParaRPr>
          </a:p>
          <a:p>
            <a:pPr marL="266700" indent="-266700" algn="just" eaLnBrk="0" fontAlgn="base" hangingPunct="0">
              <a:spcBef>
                <a:spcPts val="600"/>
              </a:spcBef>
              <a:spcAft>
                <a:spcPct val="0"/>
              </a:spcAft>
              <a:buClr>
                <a:schemeClr val="accent1"/>
              </a:buClr>
              <a:buFont typeface="Wingdings" pitchFamily="2" charset="2"/>
              <a:buChar char="ü"/>
            </a:pPr>
            <a:r>
              <a:rPr lang="pt-BR" sz="2000" b="1" dirty="0">
                <a:solidFill>
                  <a:srgbClr val="0070C0"/>
                </a:solidFill>
                <a:cs typeface="Arial" charset="0"/>
              </a:rPr>
              <a:t>Incentivo à participação social na fase de AIR </a:t>
            </a:r>
          </a:p>
          <a:p>
            <a:pPr marL="723900" lvl="1" indent="-266700" algn="just" eaLnBrk="0" fontAlgn="base" hangingPunct="0">
              <a:spcBef>
                <a:spcPts val="600"/>
              </a:spcBef>
              <a:spcAft>
                <a:spcPct val="0"/>
              </a:spcAft>
              <a:buClr>
                <a:schemeClr val="accent1"/>
              </a:buClr>
              <a:buFont typeface="Wingdings" pitchFamily="2" charset="2"/>
              <a:buChar char="ü"/>
            </a:pPr>
            <a:r>
              <a:rPr lang="pt-BR" sz="1700" b="1" dirty="0">
                <a:solidFill>
                  <a:srgbClr val="0070C0"/>
                </a:solidFill>
                <a:cs typeface="Arial" charset="0"/>
              </a:rPr>
              <a:t>discussão dos problemas e das possíveis soluções vs. discussão do texto do normativo;</a:t>
            </a:r>
          </a:p>
          <a:p>
            <a:pPr marL="266700" indent="-266700" algn="just" eaLnBrk="0" fontAlgn="base" hangingPunct="0">
              <a:spcBef>
                <a:spcPts val="600"/>
              </a:spcBef>
              <a:spcAft>
                <a:spcPct val="0"/>
              </a:spcAft>
              <a:buClr>
                <a:schemeClr val="accent1"/>
              </a:buClr>
              <a:buFont typeface="Wingdings" pitchFamily="2" charset="2"/>
              <a:buChar char="ü"/>
            </a:pPr>
            <a:endParaRPr lang="pt-BR" sz="2100" dirty="0">
              <a:solidFill>
                <a:prstClr val="black"/>
              </a:solidFill>
              <a:cs typeface="Arial" charset="0"/>
            </a:endParaRPr>
          </a:p>
          <a:p>
            <a:pPr marL="266700" indent="-266700" algn="just" eaLnBrk="0" fontAlgn="base" hangingPunct="0">
              <a:spcBef>
                <a:spcPts val="600"/>
              </a:spcBef>
              <a:spcAft>
                <a:spcPct val="0"/>
              </a:spcAft>
              <a:buClr>
                <a:schemeClr val="accent1"/>
              </a:buClr>
              <a:buFont typeface="Wingdings" pitchFamily="2" charset="2"/>
              <a:buChar char="ü"/>
            </a:pPr>
            <a:r>
              <a:rPr lang="pt-BR" sz="2000" dirty="0">
                <a:solidFill>
                  <a:prstClr val="black"/>
                </a:solidFill>
                <a:cs typeface="Arial" charset="0"/>
              </a:rPr>
              <a:t>Incentivo à implementação de estratégia de coleta e tratamento de dados; e</a:t>
            </a:r>
          </a:p>
          <a:p>
            <a:pPr marL="266700" indent="-266700" algn="just" eaLnBrk="0" fontAlgn="base" hangingPunct="0">
              <a:spcBef>
                <a:spcPts val="600"/>
              </a:spcBef>
              <a:spcAft>
                <a:spcPct val="0"/>
              </a:spcAft>
              <a:buClr>
                <a:schemeClr val="accent1"/>
              </a:buClr>
              <a:buFont typeface="Wingdings" pitchFamily="2" charset="2"/>
              <a:buChar char="ü"/>
            </a:pPr>
            <a:endParaRPr lang="pt-BR" sz="2100" dirty="0">
              <a:solidFill>
                <a:prstClr val="black"/>
              </a:solidFill>
              <a:cs typeface="Arial" charset="0"/>
            </a:endParaRPr>
          </a:p>
          <a:p>
            <a:pPr marL="266700" indent="-266700" algn="just" eaLnBrk="0" fontAlgn="base" hangingPunct="0">
              <a:spcBef>
                <a:spcPts val="600"/>
              </a:spcBef>
              <a:spcAft>
                <a:spcPct val="0"/>
              </a:spcAft>
              <a:buClr>
                <a:schemeClr val="accent1"/>
              </a:buClr>
              <a:buFont typeface="Wingdings" pitchFamily="2" charset="2"/>
              <a:buChar char="ü"/>
            </a:pPr>
            <a:r>
              <a:rPr lang="pt-BR" sz="2000" dirty="0">
                <a:solidFill>
                  <a:prstClr val="black"/>
                </a:solidFill>
                <a:cs typeface="Arial" charset="0"/>
              </a:rPr>
              <a:t>Estoque </a:t>
            </a:r>
            <a:r>
              <a:rPr lang="pt-BR" sz="2000" dirty="0"/>
              <a:t>de Relatórios de AIR deve ficar disponível para consulta no site da Agência;</a:t>
            </a:r>
          </a:p>
          <a:p>
            <a:pPr marL="723900" lvl="1" indent="-266700" algn="just" eaLnBrk="0" fontAlgn="base" hangingPunct="0">
              <a:spcBef>
                <a:spcPts val="600"/>
              </a:spcBef>
              <a:spcAft>
                <a:spcPct val="0"/>
              </a:spcAft>
              <a:buClr>
                <a:schemeClr val="accent1"/>
              </a:buClr>
              <a:buFont typeface="Wingdings" pitchFamily="2" charset="2"/>
              <a:buChar char="ü"/>
            </a:pPr>
            <a:r>
              <a:rPr lang="pt-BR" sz="1700" dirty="0">
                <a:solidFill>
                  <a:prstClr val="black"/>
                </a:solidFill>
                <a:cs typeface="Arial" charset="0"/>
              </a:rPr>
              <a:t>Relatório de AIR é um documento sem caráter vinculante </a:t>
            </a:r>
            <a:r>
              <a:rPr lang="pt-BR" sz="1700" b="1" dirty="0">
                <a:solidFill>
                  <a:srgbClr val="0070C0"/>
                </a:solidFill>
                <a:cs typeface="Arial" charset="0"/>
              </a:rPr>
              <a:t>(não substitui o poder de julgamento da Autoridade máxima)</a:t>
            </a:r>
          </a:p>
        </p:txBody>
      </p:sp>
      <p:sp>
        <p:nvSpPr>
          <p:cNvPr id="4" name="Retângulo 3">
            <a:extLst>
              <a:ext uri="{FF2B5EF4-FFF2-40B4-BE49-F238E27FC236}">
                <a16:creationId xmlns:a16="http://schemas.microsoft.com/office/drawing/2014/main" id="{3168C4D2-7A4D-A34E-8345-FCD7C1945E45}"/>
              </a:ext>
            </a:extLst>
          </p:cNvPr>
          <p:cNvSpPr/>
          <p:nvPr/>
        </p:nvSpPr>
        <p:spPr>
          <a:xfrm>
            <a:off x="2755076" y="601810"/>
            <a:ext cx="5153891" cy="954107"/>
          </a:xfrm>
          <a:prstGeom prst="rect">
            <a:avLst/>
          </a:prstGeom>
          <a:noFill/>
        </p:spPr>
        <p:txBody>
          <a:bodyPr wrap="square" anchor="ctr">
            <a:spAutoFit/>
          </a:bodyPr>
          <a:lstStyle/>
          <a:p>
            <a:pPr algn="ctr"/>
            <a:endParaRPr lang="pt-BR" sz="1400" b="1" cap="all" dirty="0">
              <a:solidFill>
                <a:prstClr val="black"/>
              </a:solidFill>
              <a:cs typeface="Arial" panose="020B0604020202020204" pitchFamily="34" charset="0"/>
            </a:endParaRPr>
          </a:p>
          <a:p>
            <a:pPr algn="ctr"/>
            <a:r>
              <a:rPr lang="pt-BR" sz="2800" b="1" cap="all" dirty="0">
                <a:solidFill>
                  <a:prstClr val="black"/>
                </a:solidFill>
                <a:cs typeface="Arial" panose="020B0604020202020204" pitchFamily="34" charset="0"/>
              </a:rPr>
              <a:t>Guia de Air  </a:t>
            </a:r>
          </a:p>
          <a:p>
            <a:pPr algn="ctr"/>
            <a:endParaRPr lang="pt-BR" sz="1400" b="1" cap="all" dirty="0">
              <a:solidFill>
                <a:prstClr val="black"/>
              </a:solidFill>
              <a:cs typeface="Arial" panose="020B0604020202020204" pitchFamily="34" charset="0"/>
            </a:endParaRPr>
          </a:p>
        </p:txBody>
      </p:sp>
    </p:spTree>
    <p:extLst>
      <p:ext uri="{BB962C8B-B14F-4D97-AF65-F5344CB8AC3E}">
        <p14:creationId xmlns:p14="http://schemas.microsoft.com/office/powerpoint/2010/main" val="1361422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577249" y="1510513"/>
            <a:ext cx="11238701" cy="769441"/>
          </a:xfrm>
          <a:prstGeom prst="rect">
            <a:avLst/>
          </a:prstGeom>
          <a:noFill/>
        </p:spPr>
        <p:txBody>
          <a:bodyPr wrap="square" anchor="ctr">
            <a:spAutoFit/>
          </a:bodyPr>
          <a:lstStyle/>
          <a:p>
            <a:pPr algn="ctr" eaLnBrk="0" fontAlgn="base" hangingPunct="0">
              <a:spcBef>
                <a:spcPts val="600"/>
              </a:spcBef>
              <a:spcAft>
                <a:spcPts val="600"/>
              </a:spcAft>
              <a:buClr>
                <a:srgbClr val="4F81BD"/>
              </a:buClr>
            </a:pPr>
            <a:r>
              <a:rPr lang="pt-BR" sz="2200" b="1" dirty="0">
                <a:solidFill>
                  <a:srgbClr val="0070C0"/>
                </a:solidFill>
                <a:cs typeface="Arial" charset="0"/>
              </a:rPr>
              <a:t>A ARR e a gestão do estoque garantem</a:t>
            </a:r>
            <a:r>
              <a:rPr lang="pt-BR" sz="2200" b="1" dirty="0">
                <a:solidFill>
                  <a:srgbClr val="0070C0"/>
                </a:solidFill>
              </a:rPr>
              <a:t> que as normas permaneçam atualizadas, eficientes, consistentes e contribuindo para os objetivos pretendidos:</a:t>
            </a:r>
          </a:p>
        </p:txBody>
      </p:sp>
      <p:sp>
        <p:nvSpPr>
          <p:cNvPr id="7" name="Espaço Reservado para Conteúdo 2">
            <a:extLst>
              <a:ext uri="{FF2B5EF4-FFF2-40B4-BE49-F238E27FC236}">
                <a16:creationId xmlns:a16="http://schemas.microsoft.com/office/drawing/2014/main" id="{5D8D21F4-FFD2-4988-89E5-487FBDEE473B}"/>
              </a:ext>
            </a:extLst>
          </p:cNvPr>
          <p:cNvSpPr>
            <a:spLocks noGrp="1"/>
          </p:cNvSpPr>
          <p:nvPr>
            <p:ph idx="1"/>
          </p:nvPr>
        </p:nvSpPr>
        <p:spPr>
          <a:xfrm>
            <a:off x="249003" y="2625832"/>
            <a:ext cx="5320525" cy="3145575"/>
          </a:xfrm>
        </p:spPr>
        <p:txBody>
          <a:bodyPr>
            <a:noAutofit/>
          </a:bodyPr>
          <a:lstStyle/>
          <a:p>
            <a:pPr marL="0" indent="0" algn="just" eaLnBrk="0" fontAlgn="base" hangingPunct="0">
              <a:spcBef>
                <a:spcPts val="600"/>
              </a:spcBef>
              <a:spcAft>
                <a:spcPts val="600"/>
              </a:spcAft>
              <a:buClr>
                <a:srgbClr val="4F81BD"/>
              </a:buClr>
              <a:buNone/>
            </a:pPr>
            <a:endParaRPr lang="pt-BR" sz="1800" b="1" dirty="0">
              <a:solidFill>
                <a:srgbClr val="FF0000"/>
              </a:solidFill>
            </a:endParaRPr>
          </a:p>
          <a:p>
            <a:pPr marL="0" indent="0" algn="just" eaLnBrk="0" fontAlgn="base" hangingPunct="0">
              <a:spcBef>
                <a:spcPts val="600"/>
              </a:spcBef>
              <a:spcAft>
                <a:spcPts val="600"/>
              </a:spcAft>
              <a:buClr>
                <a:srgbClr val="4F81BD"/>
              </a:buClr>
              <a:buFont typeface="Wingdings" pitchFamily="2" charset="2"/>
              <a:buChar char="ü"/>
            </a:pPr>
            <a:r>
              <a:rPr lang="pt-BR" sz="1800" b="1" dirty="0">
                <a:solidFill>
                  <a:prstClr val="black"/>
                </a:solidFill>
                <a:cs typeface="Arial" charset="0"/>
              </a:rPr>
              <a:t>Avaliação do Resultado Regulatório – ARR: </a:t>
            </a:r>
            <a:r>
              <a:rPr lang="pt-BR" sz="1800" dirty="0">
                <a:solidFill>
                  <a:prstClr val="black"/>
                </a:solidFill>
                <a:cs typeface="Arial" charset="0"/>
              </a:rPr>
              <a:t>avaliação </a:t>
            </a:r>
            <a:r>
              <a:rPr lang="pt-BR" sz="1800" i="1" dirty="0" err="1">
                <a:solidFill>
                  <a:prstClr val="black"/>
                </a:solidFill>
                <a:cs typeface="Arial" charset="0"/>
              </a:rPr>
              <a:t>ex</a:t>
            </a:r>
            <a:r>
              <a:rPr lang="pt-BR" sz="1800" i="1" dirty="0">
                <a:solidFill>
                  <a:prstClr val="black"/>
                </a:solidFill>
                <a:cs typeface="Arial" charset="0"/>
              </a:rPr>
              <a:t> post </a:t>
            </a:r>
            <a:r>
              <a:rPr lang="pt-BR" sz="1800" dirty="0">
                <a:solidFill>
                  <a:prstClr val="black"/>
                </a:solidFill>
                <a:cs typeface="Arial" charset="0"/>
              </a:rPr>
              <a:t>do desempenho do ato normativo  para </a:t>
            </a:r>
            <a:r>
              <a:rPr lang="pt-BR" sz="1800" b="1" dirty="0">
                <a:solidFill>
                  <a:prstClr val="black"/>
                </a:solidFill>
                <a:cs typeface="Arial" charset="0"/>
              </a:rPr>
              <a:t>averiguar se os objetivos originalmente definidos foram alcançados;</a:t>
            </a:r>
          </a:p>
          <a:p>
            <a:pPr marL="400050" lvl="1" indent="0" algn="just" eaLnBrk="0" fontAlgn="base" hangingPunct="0">
              <a:spcBef>
                <a:spcPts val="600"/>
              </a:spcBef>
              <a:spcAft>
                <a:spcPts val="600"/>
              </a:spcAft>
              <a:buClr>
                <a:srgbClr val="4F81BD"/>
              </a:buClr>
              <a:buFont typeface="Wingdings" pitchFamily="2" charset="2"/>
              <a:buChar char="ü"/>
            </a:pPr>
            <a:r>
              <a:rPr lang="pt-BR" sz="1800" dirty="0">
                <a:solidFill>
                  <a:prstClr val="black"/>
                </a:solidFill>
                <a:cs typeface="Arial" charset="0"/>
              </a:rPr>
              <a:t>Menos difundida, a ARR é etapa importante no ciclo regulatório, pois além de fornecer retorno sobre a performance de ações implementadas, traz insumos para a evolução da regulação ao longo do tempo;</a:t>
            </a:r>
          </a:p>
          <a:p>
            <a:pPr algn="just">
              <a:buClr>
                <a:schemeClr val="accent1"/>
              </a:buClr>
              <a:buFont typeface="Wingdings" panose="05000000000000000000" pitchFamily="2" charset="2"/>
              <a:buChar char="ü"/>
            </a:pPr>
            <a:endParaRPr lang="pt-BR" sz="2200" b="1" dirty="0"/>
          </a:p>
          <a:p>
            <a:pPr marL="0" indent="0" eaLnBrk="0" fontAlgn="base" hangingPunct="0">
              <a:spcBef>
                <a:spcPct val="0"/>
              </a:spcBef>
              <a:spcAft>
                <a:spcPct val="0"/>
              </a:spcAft>
              <a:buClr>
                <a:schemeClr val="accent1"/>
              </a:buClr>
              <a:buNone/>
              <a:defRPr/>
            </a:pPr>
            <a:endParaRPr lang="pt-BR" sz="1800" dirty="0"/>
          </a:p>
        </p:txBody>
      </p:sp>
      <p:pic>
        <p:nvPicPr>
          <p:cNvPr id="3" name="Imagem 2" descr="Uma imagem contendo captura de tela&#10;&#10;&#10;&#10;Descrição gerada automaticamente">
            <a:extLst>
              <a:ext uri="{FF2B5EF4-FFF2-40B4-BE49-F238E27FC236}">
                <a16:creationId xmlns:a16="http://schemas.microsoft.com/office/drawing/2014/main" id="{D822D498-732C-8649-98B1-3CB8234A25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73674" y="4427022"/>
            <a:ext cx="4762007" cy="2436272"/>
          </a:xfrm>
          <a:prstGeom prst="rect">
            <a:avLst/>
          </a:prstGeom>
        </p:spPr>
      </p:pic>
      <p:sp>
        <p:nvSpPr>
          <p:cNvPr id="6" name="Espaço Reservado para Conteúdo 2">
            <a:extLst>
              <a:ext uri="{FF2B5EF4-FFF2-40B4-BE49-F238E27FC236}">
                <a16:creationId xmlns:a16="http://schemas.microsoft.com/office/drawing/2014/main" id="{942705F7-EEDF-B64E-ADB9-3B4C9303EEE3}"/>
              </a:ext>
            </a:extLst>
          </p:cNvPr>
          <p:cNvSpPr txBox="1">
            <a:spLocks/>
          </p:cNvSpPr>
          <p:nvPr/>
        </p:nvSpPr>
        <p:spPr>
          <a:xfrm>
            <a:off x="6151423" y="2704811"/>
            <a:ext cx="5898077" cy="237299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eaLnBrk="0" fontAlgn="base" hangingPunct="0">
              <a:spcBef>
                <a:spcPts val="600"/>
              </a:spcBef>
              <a:spcAft>
                <a:spcPts val="600"/>
              </a:spcAft>
              <a:buClr>
                <a:srgbClr val="4F81BD"/>
              </a:buClr>
              <a:buFont typeface="Wingdings" pitchFamily="2" charset="2"/>
              <a:buChar char="ü"/>
            </a:pPr>
            <a:r>
              <a:rPr lang="pt-BR" sz="1800" b="1" dirty="0">
                <a:solidFill>
                  <a:prstClr val="black"/>
                </a:solidFill>
                <a:cs typeface="Arial" charset="0"/>
              </a:rPr>
              <a:t>Gestão de estoque regulatório</a:t>
            </a:r>
            <a:r>
              <a:rPr lang="pt-BR" sz="1800" dirty="0">
                <a:solidFill>
                  <a:prstClr val="black"/>
                </a:solidFill>
                <a:cs typeface="Arial" charset="0"/>
              </a:rPr>
              <a:t>: exame periódico dos atos normativos publicados visando averiguar a pertinência de sua manutenção ou a necessidade de sua alteração, atualização ou revogação. </a:t>
            </a:r>
          </a:p>
          <a:p>
            <a:pPr marL="400050" lvl="1" indent="0" algn="just" eaLnBrk="0" fontAlgn="base" hangingPunct="0">
              <a:spcBef>
                <a:spcPts val="600"/>
              </a:spcBef>
              <a:spcAft>
                <a:spcPts val="600"/>
              </a:spcAft>
              <a:buClr>
                <a:srgbClr val="4F81BD"/>
              </a:buClr>
              <a:buFont typeface="Wingdings" pitchFamily="2" charset="2"/>
              <a:buChar char="ü"/>
            </a:pPr>
            <a:r>
              <a:rPr lang="pt-BR" sz="1400" dirty="0"/>
              <a:t>Gestão do Estoque Regulatório - Iniciativas das Agências Reguladoras Federais (maio/18)</a:t>
            </a:r>
            <a:endParaRPr lang="pt-BR" sz="2200" b="1" dirty="0"/>
          </a:p>
          <a:p>
            <a:pPr algn="just">
              <a:buClr>
                <a:schemeClr val="accent1"/>
              </a:buClr>
              <a:buFont typeface="Wingdings" panose="05000000000000000000" pitchFamily="2" charset="2"/>
              <a:buChar char="ü"/>
            </a:pPr>
            <a:endParaRPr lang="pt-BR" sz="2200" b="1" dirty="0"/>
          </a:p>
          <a:p>
            <a:pPr marL="0" indent="0" eaLnBrk="0" fontAlgn="base" hangingPunct="0">
              <a:spcBef>
                <a:spcPct val="0"/>
              </a:spcBef>
              <a:spcAft>
                <a:spcPct val="0"/>
              </a:spcAft>
              <a:buClr>
                <a:schemeClr val="accent1"/>
              </a:buClr>
              <a:buFont typeface="Arial" panose="020B0604020202020204" pitchFamily="34" charset="0"/>
              <a:buNone/>
              <a:defRPr/>
            </a:pPr>
            <a:endParaRPr lang="pt-BR" sz="1800" dirty="0"/>
          </a:p>
        </p:txBody>
      </p:sp>
      <p:sp>
        <p:nvSpPr>
          <p:cNvPr id="8" name="Retângulo 7">
            <a:extLst>
              <a:ext uri="{FF2B5EF4-FFF2-40B4-BE49-F238E27FC236}">
                <a16:creationId xmlns:a16="http://schemas.microsoft.com/office/drawing/2014/main" id="{F7A5B88F-4B56-A348-93B4-E98C82342D0E}"/>
              </a:ext>
            </a:extLst>
          </p:cNvPr>
          <p:cNvSpPr/>
          <p:nvPr/>
        </p:nvSpPr>
        <p:spPr>
          <a:xfrm>
            <a:off x="1655926" y="911815"/>
            <a:ext cx="8424936" cy="523220"/>
          </a:xfrm>
          <a:prstGeom prst="rect">
            <a:avLst/>
          </a:prstGeom>
          <a:noFill/>
        </p:spPr>
        <p:txBody>
          <a:bodyPr wrap="square" anchor="ctr">
            <a:spAutoFit/>
          </a:bodyPr>
          <a:lstStyle/>
          <a:p>
            <a:pPr algn="ctr"/>
            <a:r>
              <a:rPr lang="pt-BR" sz="2800" cap="all" dirty="0">
                <a:solidFill>
                  <a:prstClr val="black"/>
                </a:solidFill>
                <a:cs typeface="Arial" panose="020B0604020202020204" pitchFamily="34" charset="0"/>
              </a:rPr>
              <a:t>GESTÃO do estoque regulatório  E ARR</a:t>
            </a:r>
          </a:p>
        </p:txBody>
      </p:sp>
    </p:spTree>
    <p:extLst>
      <p:ext uri="{BB962C8B-B14F-4D97-AF65-F5344CB8AC3E}">
        <p14:creationId xmlns:p14="http://schemas.microsoft.com/office/powerpoint/2010/main" val="3418618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673920" y="1636453"/>
            <a:ext cx="11035146" cy="4838565"/>
          </a:xfrm>
        </p:spPr>
        <p:txBody>
          <a:bodyPr>
            <a:noAutofit/>
          </a:bodyPr>
          <a:lstStyle/>
          <a:p>
            <a:pPr marL="0" indent="0" algn="just" eaLnBrk="0" fontAlgn="base" hangingPunct="0">
              <a:spcBef>
                <a:spcPct val="0"/>
              </a:spcBef>
              <a:spcAft>
                <a:spcPct val="0"/>
              </a:spcAft>
              <a:buClr>
                <a:schemeClr val="accent1"/>
              </a:buClr>
              <a:buFont typeface="Wingdings" pitchFamily="2" charset="2"/>
              <a:buChar char="ü"/>
            </a:pPr>
            <a:r>
              <a:rPr lang="pt-BR" sz="2000" dirty="0">
                <a:solidFill>
                  <a:prstClr val="black"/>
                </a:solidFill>
                <a:cs typeface="Arial" charset="0"/>
              </a:rPr>
              <a:t>Institucionalizar uso da ferramenta, sua continuidade e </a:t>
            </a:r>
            <a:r>
              <a:rPr lang="pt-BR" sz="2000" b="1" dirty="0">
                <a:solidFill>
                  <a:srgbClr val="0070C0"/>
                </a:solidFill>
                <a:cs typeface="Arial" charset="0"/>
              </a:rPr>
              <a:t>avanço progressivo no tempo</a:t>
            </a:r>
          </a:p>
          <a:p>
            <a:pPr marL="0" indent="0" algn="just" eaLnBrk="0" fontAlgn="base" hangingPunct="0">
              <a:spcBef>
                <a:spcPct val="0"/>
              </a:spcBef>
              <a:spcAft>
                <a:spcPct val="0"/>
              </a:spcAft>
              <a:buClr>
                <a:schemeClr val="accent1"/>
              </a:buClr>
              <a:buFont typeface="Wingdings" pitchFamily="2" charset="2"/>
              <a:buChar char="ü"/>
            </a:pPr>
            <a:endParaRPr lang="pt-BR" sz="2000" dirty="0">
              <a:solidFill>
                <a:prstClr val="black"/>
              </a:solidFill>
              <a:cs typeface="Arial" charset="0"/>
            </a:endParaRPr>
          </a:p>
          <a:p>
            <a:pPr marL="0" indent="0" algn="just" eaLnBrk="0" fontAlgn="base" hangingPunct="0">
              <a:spcBef>
                <a:spcPct val="0"/>
              </a:spcBef>
              <a:spcAft>
                <a:spcPct val="0"/>
              </a:spcAft>
              <a:buClr>
                <a:schemeClr val="accent1"/>
              </a:buClr>
              <a:buFont typeface="Wingdings" pitchFamily="2" charset="2"/>
              <a:buChar char="ü"/>
            </a:pPr>
            <a:r>
              <a:rPr lang="pt-BR" sz="2000" dirty="0">
                <a:solidFill>
                  <a:prstClr val="black"/>
                </a:solidFill>
                <a:cs typeface="Arial" charset="0"/>
              </a:rPr>
              <a:t>Endereçar, nas ações, a dimensão mais importante para sua implementação efetiva: </a:t>
            </a:r>
            <a:r>
              <a:rPr lang="pt-BR" sz="2000" b="1" dirty="0">
                <a:solidFill>
                  <a:srgbClr val="0070C0"/>
                </a:solidFill>
                <a:cs typeface="Arial" charset="0"/>
              </a:rPr>
              <a:t>mudança cultural em larga escala</a:t>
            </a:r>
            <a:r>
              <a:rPr lang="pt-BR" sz="2000" b="1" dirty="0">
                <a:solidFill>
                  <a:srgbClr val="FF0000"/>
                </a:solidFill>
                <a:cs typeface="Arial" charset="0"/>
              </a:rPr>
              <a:t> </a:t>
            </a:r>
            <a:r>
              <a:rPr lang="pt-BR" sz="2000" dirty="0">
                <a:solidFill>
                  <a:prstClr val="black"/>
                </a:solidFill>
                <a:cs typeface="Arial" charset="0"/>
              </a:rPr>
              <a:t>(liderança estratégica e boa governança)</a:t>
            </a:r>
          </a:p>
          <a:p>
            <a:pPr marL="0" indent="0" algn="just" eaLnBrk="0" fontAlgn="base" hangingPunct="0">
              <a:spcBef>
                <a:spcPct val="0"/>
              </a:spcBef>
              <a:spcAft>
                <a:spcPct val="0"/>
              </a:spcAft>
              <a:buClr>
                <a:schemeClr val="accent1"/>
              </a:buClr>
              <a:buFont typeface="Wingdings" pitchFamily="2" charset="2"/>
              <a:buChar char="ü"/>
            </a:pPr>
            <a:endParaRPr lang="pt-BR" sz="2000" dirty="0">
              <a:solidFill>
                <a:prstClr val="black"/>
              </a:solidFill>
              <a:cs typeface="Arial" charset="0"/>
            </a:endParaRPr>
          </a:p>
          <a:p>
            <a:pPr marL="0" indent="0" algn="just" eaLnBrk="0" fontAlgn="base" hangingPunct="0">
              <a:spcBef>
                <a:spcPct val="0"/>
              </a:spcBef>
              <a:spcAft>
                <a:spcPct val="0"/>
              </a:spcAft>
              <a:buClr>
                <a:schemeClr val="accent1"/>
              </a:buClr>
              <a:buFont typeface="Wingdings" pitchFamily="2" charset="2"/>
              <a:buChar char="ü"/>
            </a:pPr>
            <a:r>
              <a:rPr lang="pt-BR" sz="2000" dirty="0">
                <a:solidFill>
                  <a:prstClr val="black"/>
                </a:solidFill>
                <a:cs typeface="Arial" charset="0"/>
              </a:rPr>
              <a:t>Capacitação com </a:t>
            </a:r>
            <a:r>
              <a:rPr lang="pt-BR" sz="2000" b="1" dirty="0">
                <a:solidFill>
                  <a:prstClr val="black"/>
                </a:solidFill>
                <a:cs typeface="Arial" charset="0"/>
              </a:rPr>
              <a:t>foco em problematização </a:t>
            </a:r>
            <a:r>
              <a:rPr lang="pt-BR" sz="2000" dirty="0">
                <a:solidFill>
                  <a:prstClr val="black"/>
                </a:solidFill>
                <a:cs typeface="Arial" charset="0"/>
              </a:rPr>
              <a:t>e </a:t>
            </a:r>
            <a:r>
              <a:rPr lang="pt-BR" sz="2000" b="1" dirty="0">
                <a:solidFill>
                  <a:prstClr val="black"/>
                </a:solidFill>
                <a:cs typeface="Arial" charset="0"/>
              </a:rPr>
              <a:t>abordagem prática</a:t>
            </a:r>
          </a:p>
          <a:p>
            <a:pPr marL="0" indent="-57150" algn="just" eaLnBrk="0" fontAlgn="base" hangingPunct="0">
              <a:spcBef>
                <a:spcPct val="0"/>
              </a:spcBef>
              <a:spcAft>
                <a:spcPct val="0"/>
              </a:spcAft>
              <a:buClr>
                <a:srgbClr val="4F81BD"/>
              </a:buClr>
              <a:buFont typeface="Wingdings" pitchFamily="2" charset="2"/>
              <a:buChar char="ü"/>
            </a:pPr>
            <a:endParaRPr lang="pt-BR" sz="2000" dirty="0">
              <a:solidFill>
                <a:prstClr val="black"/>
              </a:solidFill>
              <a:cs typeface="Arial" charset="0"/>
            </a:endParaRPr>
          </a:p>
          <a:p>
            <a:pPr marL="0" indent="-57150" algn="just" eaLnBrk="0" fontAlgn="base" hangingPunct="0">
              <a:spcBef>
                <a:spcPct val="0"/>
              </a:spcBef>
              <a:spcAft>
                <a:spcPct val="0"/>
              </a:spcAft>
              <a:buClr>
                <a:srgbClr val="4F81BD"/>
              </a:buClr>
              <a:buFont typeface="Wingdings" pitchFamily="2" charset="2"/>
              <a:buChar char="ü"/>
            </a:pPr>
            <a:r>
              <a:rPr lang="pt-BR" sz="2000" dirty="0">
                <a:solidFill>
                  <a:prstClr val="black"/>
                </a:solidFill>
                <a:cs typeface="Arial" charset="0"/>
              </a:rPr>
              <a:t>Monitoramento e avaliação </a:t>
            </a:r>
            <a:r>
              <a:rPr lang="pt-BR" sz="2000" dirty="0" err="1">
                <a:solidFill>
                  <a:prstClr val="black"/>
                </a:solidFill>
                <a:cs typeface="Arial" charset="0"/>
              </a:rPr>
              <a:t>ex</a:t>
            </a:r>
            <a:r>
              <a:rPr lang="pt-BR" sz="2000" dirty="0">
                <a:solidFill>
                  <a:prstClr val="black"/>
                </a:solidFill>
                <a:cs typeface="Arial" charset="0"/>
              </a:rPr>
              <a:t> post (ARR) - ainda incipiente</a:t>
            </a:r>
          </a:p>
          <a:p>
            <a:pPr marL="0" indent="-57150" algn="just" eaLnBrk="0" fontAlgn="base" hangingPunct="0">
              <a:spcBef>
                <a:spcPct val="0"/>
              </a:spcBef>
              <a:spcAft>
                <a:spcPct val="0"/>
              </a:spcAft>
              <a:buClr>
                <a:srgbClr val="4F81BD"/>
              </a:buClr>
              <a:buFont typeface="Wingdings" pitchFamily="2" charset="2"/>
              <a:buChar char="ü"/>
            </a:pPr>
            <a:endParaRPr lang="pt-BR" sz="2000" dirty="0">
              <a:solidFill>
                <a:prstClr val="black"/>
              </a:solidFill>
              <a:cs typeface="Arial" charset="0"/>
            </a:endParaRPr>
          </a:p>
          <a:p>
            <a:pPr marL="0" indent="-57150" algn="just" eaLnBrk="0" fontAlgn="base" hangingPunct="0">
              <a:spcBef>
                <a:spcPct val="0"/>
              </a:spcBef>
              <a:spcAft>
                <a:spcPct val="0"/>
              </a:spcAft>
              <a:buClr>
                <a:srgbClr val="4F81BD"/>
              </a:buClr>
              <a:buFont typeface="Wingdings" pitchFamily="2" charset="2"/>
              <a:buChar char="ü"/>
            </a:pPr>
            <a:r>
              <a:rPr lang="pt-BR" sz="2000" dirty="0">
                <a:solidFill>
                  <a:prstClr val="black"/>
                </a:solidFill>
                <a:cs typeface="Arial" charset="0"/>
              </a:rPr>
              <a:t>Integração da abordagem de risco à AIR - ainda incipiente</a:t>
            </a:r>
          </a:p>
          <a:p>
            <a:pPr marL="0" indent="-57150" algn="just" eaLnBrk="0" fontAlgn="base" hangingPunct="0">
              <a:spcBef>
                <a:spcPct val="0"/>
              </a:spcBef>
              <a:spcAft>
                <a:spcPct val="0"/>
              </a:spcAft>
              <a:buClr>
                <a:srgbClr val="4F81BD"/>
              </a:buClr>
              <a:buFont typeface="Wingdings" pitchFamily="2" charset="2"/>
              <a:buChar char="ü"/>
            </a:pPr>
            <a:endParaRPr lang="pt-BR" sz="2000" dirty="0">
              <a:solidFill>
                <a:prstClr val="black"/>
              </a:solidFill>
              <a:cs typeface="Arial" charset="0"/>
            </a:endParaRPr>
          </a:p>
          <a:p>
            <a:pPr marL="0" indent="-57150" algn="just" eaLnBrk="0" fontAlgn="base" hangingPunct="0">
              <a:spcBef>
                <a:spcPct val="0"/>
              </a:spcBef>
              <a:spcAft>
                <a:spcPct val="0"/>
              </a:spcAft>
              <a:buClr>
                <a:srgbClr val="4F81BD"/>
              </a:buClr>
              <a:buFont typeface="Wingdings" pitchFamily="2" charset="2"/>
              <a:buChar char="ü"/>
            </a:pPr>
            <a:r>
              <a:rPr lang="pt-BR" sz="2000" dirty="0">
                <a:solidFill>
                  <a:prstClr val="black"/>
                </a:solidFill>
                <a:cs typeface="Arial" charset="0"/>
              </a:rPr>
              <a:t>Definição de estratégia para a coleta e o tratamento de dados - ainda incipiente</a:t>
            </a:r>
          </a:p>
          <a:p>
            <a:pPr marL="0" indent="0" algn="just" eaLnBrk="0" fontAlgn="base" hangingPunct="0">
              <a:lnSpc>
                <a:spcPct val="100000"/>
              </a:lnSpc>
              <a:spcBef>
                <a:spcPct val="0"/>
              </a:spcBef>
              <a:spcAft>
                <a:spcPct val="0"/>
              </a:spcAft>
              <a:buClr>
                <a:schemeClr val="accent1"/>
              </a:buClr>
              <a:buNone/>
            </a:pPr>
            <a:endParaRPr lang="pt-BR" sz="2000" dirty="0">
              <a:solidFill>
                <a:srgbClr val="0070C0"/>
              </a:solidFill>
              <a:cs typeface="Arial" charset="0"/>
            </a:endParaRPr>
          </a:p>
          <a:p>
            <a:pPr marL="0" indent="0" algn="just" eaLnBrk="0" fontAlgn="base" hangingPunct="0">
              <a:lnSpc>
                <a:spcPct val="100000"/>
              </a:lnSpc>
              <a:spcBef>
                <a:spcPct val="0"/>
              </a:spcBef>
              <a:spcAft>
                <a:spcPct val="0"/>
              </a:spcAft>
              <a:buClr>
                <a:schemeClr val="accent1"/>
              </a:buClr>
              <a:buFont typeface="Wingdings" pitchFamily="2" charset="2"/>
              <a:buChar char="ü"/>
            </a:pPr>
            <a:r>
              <a:rPr lang="pt-BR" sz="2000" b="1" dirty="0">
                <a:solidFill>
                  <a:srgbClr val="0070C0"/>
                </a:solidFill>
                <a:cs typeface="Arial" charset="0"/>
              </a:rPr>
              <a:t>Abordagem adequada dos órgãos de controle – assertividade e incentivo vs. Punição</a:t>
            </a:r>
          </a:p>
          <a:p>
            <a:pPr marL="457200" lvl="1" indent="0" algn="just" eaLnBrk="0" fontAlgn="base" hangingPunct="0">
              <a:lnSpc>
                <a:spcPct val="100000"/>
              </a:lnSpc>
              <a:spcBef>
                <a:spcPct val="0"/>
              </a:spcBef>
              <a:spcAft>
                <a:spcPct val="0"/>
              </a:spcAft>
              <a:buClr>
                <a:schemeClr val="accent1"/>
              </a:buClr>
              <a:buFont typeface="Wingdings" pitchFamily="2" charset="2"/>
              <a:buChar char="ü"/>
            </a:pPr>
            <a:endParaRPr lang="pt-BR" sz="1600" dirty="0">
              <a:cs typeface="Arial" charset="0"/>
            </a:endParaRPr>
          </a:p>
          <a:p>
            <a:pPr marL="457200" lvl="1" indent="0" algn="just" eaLnBrk="0" fontAlgn="base" hangingPunct="0">
              <a:lnSpc>
                <a:spcPct val="100000"/>
              </a:lnSpc>
              <a:spcBef>
                <a:spcPct val="0"/>
              </a:spcBef>
              <a:spcAft>
                <a:spcPct val="0"/>
              </a:spcAft>
              <a:buClr>
                <a:schemeClr val="accent1"/>
              </a:buClr>
              <a:buFont typeface="Wingdings" pitchFamily="2" charset="2"/>
              <a:buChar char="ü"/>
            </a:pPr>
            <a:r>
              <a:rPr lang="pt-BR" sz="1600" dirty="0">
                <a:cs typeface="Arial" charset="0"/>
              </a:rPr>
              <a:t> acompanhamento mais “customizado” sobre o progresso</a:t>
            </a:r>
          </a:p>
          <a:p>
            <a:pPr marL="457200" lvl="1" indent="0" algn="just" eaLnBrk="0" fontAlgn="base" hangingPunct="0">
              <a:lnSpc>
                <a:spcPct val="100000"/>
              </a:lnSpc>
              <a:spcBef>
                <a:spcPct val="0"/>
              </a:spcBef>
              <a:spcAft>
                <a:spcPct val="0"/>
              </a:spcAft>
              <a:buClr>
                <a:schemeClr val="accent1"/>
              </a:buClr>
              <a:buFont typeface="Wingdings" pitchFamily="2" charset="2"/>
              <a:buChar char="ü"/>
            </a:pPr>
            <a:endParaRPr lang="pt-BR" sz="1600" dirty="0">
              <a:cs typeface="Arial" charset="0"/>
            </a:endParaRPr>
          </a:p>
          <a:p>
            <a:pPr marL="457200" lvl="1" indent="0" algn="just" eaLnBrk="0" fontAlgn="base" hangingPunct="0">
              <a:lnSpc>
                <a:spcPct val="100000"/>
              </a:lnSpc>
              <a:spcBef>
                <a:spcPct val="0"/>
              </a:spcBef>
              <a:spcAft>
                <a:spcPct val="0"/>
              </a:spcAft>
              <a:buClr>
                <a:schemeClr val="accent1"/>
              </a:buClr>
              <a:buFont typeface="Wingdings" pitchFamily="2" charset="2"/>
              <a:buChar char="ü"/>
            </a:pPr>
            <a:r>
              <a:rPr lang="pt-BR" sz="1600" dirty="0">
                <a:cs typeface="Arial" charset="0"/>
              </a:rPr>
              <a:t> foco em auxiliar os órgãos a avançar</a:t>
            </a:r>
          </a:p>
          <a:p>
            <a:pPr marL="457200" lvl="1" indent="0" algn="just" eaLnBrk="0" fontAlgn="base" hangingPunct="0">
              <a:spcBef>
                <a:spcPct val="0"/>
              </a:spcBef>
              <a:spcAft>
                <a:spcPct val="0"/>
              </a:spcAft>
              <a:buClr>
                <a:schemeClr val="accent1"/>
              </a:buClr>
              <a:buFont typeface="Wingdings" pitchFamily="2" charset="2"/>
              <a:buChar char="ü"/>
            </a:pPr>
            <a:endParaRPr lang="pt-BR" sz="1600" b="1" dirty="0">
              <a:solidFill>
                <a:srgbClr val="0070C0"/>
              </a:solidFill>
              <a:cs typeface="Arial" charset="0"/>
            </a:endParaRPr>
          </a:p>
          <a:p>
            <a:pPr marL="0" indent="0" algn="just" eaLnBrk="0" fontAlgn="base" hangingPunct="0">
              <a:spcBef>
                <a:spcPct val="0"/>
              </a:spcBef>
              <a:spcAft>
                <a:spcPct val="0"/>
              </a:spcAft>
              <a:buClr>
                <a:schemeClr val="accent1"/>
              </a:buClr>
              <a:buNone/>
            </a:pPr>
            <a:endParaRPr lang="pt-BR" sz="2000" dirty="0">
              <a:solidFill>
                <a:prstClr val="black"/>
              </a:solidFill>
              <a:cs typeface="Arial" charset="0"/>
            </a:endParaRPr>
          </a:p>
          <a:p>
            <a:pPr marL="0" indent="0" algn="just" eaLnBrk="0" fontAlgn="base" hangingPunct="0">
              <a:spcBef>
                <a:spcPct val="0"/>
              </a:spcBef>
              <a:spcAft>
                <a:spcPct val="0"/>
              </a:spcAft>
              <a:buClr>
                <a:srgbClr val="4F81BD"/>
              </a:buClr>
              <a:buFont typeface="Wingdings" pitchFamily="2" charset="2"/>
              <a:buChar char="ü"/>
            </a:pPr>
            <a:endParaRPr lang="pt-BR" sz="2000" dirty="0">
              <a:solidFill>
                <a:prstClr val="black"/>
              </a:solidFill>
              <a:cs typeface="Arial" charset="0"/>
            </a:endParaRPr>
          </a:p>
        </p:txBody>
      </p:sp>
      <p:sp>
        <p:nvSpPr>
          <p:cNvPr id="4" name="Retângulo 3"/>
          <p:cNvSpPr/>
          <p:nvPr/>
        </p:nvSpPr>
        <p:spPr>
          <a:xfrm>
            <a:off x="1603218" y="694228"/>
            <a:ext cx="8424936" cy="954107"/>
          </a:xfrm>
          <a:prstGeom prst="rect">
            <a:avLst/>
          </a:prstGeom>
          <a:noFill/>
        </p:spPr>
        <p:txBody>
          <a:bodyPr wrap="square" anchor="ctr">
            <a:spAutoFit/>
          </a:bodyPr>
          <a:lstStyle/>
          <a:p>
            <a:pPr algn="ctr"/>
            <a:endParaRPr lang="pt-BR" sz="1400" b="1" cap="all" dirty="0">
              <a:solidFill>
                <a:prstClr val="black"/>
              </a:solidFill>
              <a:cs typeface="Arial" panose="020B0604020202020204" pitchFamily="34" charset="0"/>
            </a:endParaRPr>
          </a:p>
          <a:p>
            <a:pPr algn="ctr"/>
            <a:r>
              <a:rPr lang="pt-BR" sz="2800" b="1" cap="all" dirty="0">
                <a:solidFill>
                  <a:prstClr val="black"/>
                </a:solidFill>
                <a:cs typeface="Arial" panose="020B0604020202020204" pitchFamily="34" charset="0"/>
              </a:rPr>
              <a:t>Desafios para o avanço da </a:t>
            </a:r>
            <a:r>
              <a:rPr lang="pt-BR" sz="2800" b="1" cap="all" dirty="0" err="1">
                <a:solidFill>
                  <a:prstClr val="black"/>
                </a:solidFill>
                <a:cs typeface="Arial" panose="020B0604020202020204" pitchFamily="34" charset="0"/>
              </a:rPr>
              <a:t>air</a:t>
            </a:r>
            <a:r>
              <a:rPr lang="pt-BR" sz="2800" b="1" cap="all" dirty="0">
                <a:solidFill>
                  <a:prstClr val="black"/>
                </a:solidFill>
                <a:cs typeface="Arial" panose="020B0604020202020204" pitchFamily="34" charset="0"/>
              </a:rPr>
              <a:t> no brasil </a:t>
            </a:r>
          </a:p>
          <a:p>
            <a:pPr algn="ctr"/>
            <a:endParaRPr lang="pt-BR" sz="1400" b="1" cap="all" dirty="0">
              <a:solidFill>
                <a:prstClr val="black"/>
              </a:solidFill>
              <a:cs typeface="Arial" panose="020B0604020202020204" pitchFamily="34" charset="0"/>
            </a:endParaRPr>
          </a:p>
        </p:txBody>
      </p:sp>
    </p:spTree>
    <p:extLst>
      <p:ext uri="{BB962C8B-B14F-4D97-AF65-F5344CB8AC3E}">
        <p14:creationId xmlns:p14="http://schemas.microsoft.com/office/powerpoint/2010/main" val="35817858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4294967295"/>
          </p:nvPr>
        </p:nvSpPr>
        <p:spPr>
          <a:xfrm>
            <a:off x="1131084" y="1533244"/>
            <a:ext cx="9705082" cy="4573266"/>
          </a:xfrm>
          <a:effectLst>
            <a:outerShdw blurRad="50800" dist="50800" dir="5400000" algn="ctr" rotWithShape="0">
              <a:schemeClr val="bg1"/>
            </a:outerShdw>
          </a:effectLst>
        </p:spPr>
        <p:txBody>
          <a:bodyPr vert="horz" lIns="91440" tIns="45720" rIns="91440" bIns="45720" rtlCol="0" anchor="t">
            <a:normAutofit/>
          </a:bodyPr>
          <a:lstStyle/>
          <a:p>
            <a:pPr marL="0" indent="0" algn="ctr">
              <a:buNone/>
            </a:pPr>
            <a:endParaRPr lang="pt-BR" sz="4400" b="1" dirty="0">
              <a:latin typeface="+mj-lt"/>
            </a:endParaRPr>
          </a:p>
          <a:p>
            <a:pPr marL="0" indent="0" algn="ctr">
              <a:buNone/>
            </a:pPr>
            <a:r>
              <a:rPr lang="pt-BR" sz="7200" b="1" dirty="0">
                <a:effectLst>
                  <a:outerShdw blurRad="38100" dist="38100" dir="2700000" algn="tl">
                    <a:srgbClr val="000000">
                      <a:alpha val="43137"/>
                    </a:srgbClr>
                  </a:outerShdw>
                </a:effectLst>
                <a:latin typeface="+mj-lt"/>
              </a:rPr>
              <a:t>Obrigada!</a:t>
            </a:r>
            <a:endParaRPr lang="pt-BR" dirty="0">
              <a:latin typeface="+mj-lt"/>
            </a:endParaRPr>
          </a:p>
          <a:p>
            <a:pPr marL="0" indent="0" algn="ctr">
              <a:buNone/>
            </a:pPr>
            <a:endParaRPr lang="pt-BR" dirty="0">
              <a:latin typeface="+mj-lt"/>
            </a:endParaRPr>
          </a:p>
          <a:p>
            <a:pPr marL="0" indent="0" algn="ctr">
              <a:buNone/>
            </a:pPr>
            <a:endParaRPr lang="pt-BR" dirty="0">
              <a:latin typeface="+mj-lt"/>
            </a:endParaRPr>
          </a:p>
          <a:p>
            <a:pPr marL="0" lvl="3" indent="0" algn="ctr">
              <a:lnSpc>
                <a:spcPts val="3000"/>
              </a:lnSpc>
              <a:buNone/>
            </a:pPr>
            <a:r>
              <a:rPr lang="pt-BR" sz="3000" b="1" i="1" dirty="0">
                <a:ln w="9525">
                  <a:solidFill>
                    <a:schemeClr val="bg1"/>
                  </a:solidFill>
                  <a:prstDash val="solid"/>
                </a:ln>
                <a:effectLst/>
              </a:rPr>
              <a:t>Franciele Cristina Medrado </a:t>
            </a:r>
            <a:r>
              <a:rPr lang="pt-BR" sz="3000" b="1" i="1" dirty="0" err="1">
                <a:ln w="9525">
                  <a:solidFill>
                    <a:schemeClr val="bg1"/>
                  </a:solidFill>
                  <a:prstDash val="solid"/>
                </a:ln>
                <a:effectLst/>
              </a:rPr>
              <a:t>Dematté</a:t>
            </a:r>
            <a:endParaRPr lang="pt-BR" sz="3000" b="1" i="1" dirty="0">
              <a:ln w="9525">
                <a:solidFill>
                  <a:schemeClr val="bg1"/>
                </a:solidFill>
                <a:prstDash val="solid"/>
              </a:ln>
              <a:effectLst/>
            </a:endParaRPr>
          </a:p>
          <a:p>
            <a:pPr marL="0" lvl="3" indent="0" algn="ctr">
              <a:lnSpc>
                <a:spcPts val="3000"/>
              </a:lnSpc>
              <a:buNone/>
            </a:pPr>
            <a:endParaRPr lang="pt-BR" sz="2600" b="1" i="1" dirty="0">
              <a:effectLst/>
              <a:cs typeface="Calibri"/>
            </a:endParaRPr>
          </a:p>
          <a:p>
            <a:pPr marL="0" lvl="3" indent="0" algn="ctr">
              <a:lnSpc>
                <a:spcPts val="3000"/>
              </a:lnSpc>
              <a:buNone/>
            </a:pPr>
            <a:r>
              <a:rPr lang="pt-BR" sz="2600" b="1" i="1" dirty="0">
                <a:ln w="9525">
                  <a:solidFill>
                    <a:schemeClr val="bg1"/>
                  </a:solidFill>
                  <a:prstDash val="solid"/>
                </a:ln>
                <a:effectLst/>
                <a:latin typeface="Calibri" panose="020F0502020204030204" pitchFamily="34" charset="0"/>
              </a:rPr>
              <a:t>E-mail: </a:t>
            </a:r>
            <a:r>
              <a:rPr lang="pt-BR" sz="2600" b="1" i="1" dirty="0" err="1">
                <a:ln w="9525">
                  <a:solidFill>
                    <a:schemeClr val="bg1"/>
                  </a:solidFill>
                  <a:prstDash val="solid"/>
                </a:ln>
                <a:effectLst/>
                <a:latin typeface="Calibri" panose="020F0502020204030204" pitchFamily="34" charset="0"/>
              </a:rPr>
              <a:t>franciele.medrado@cgu.gov.br</a:t>
            </a:r>
            <a:r>
              <a:rPr lang="pt-BR" sz="2600" b="1" i="1" dirty="0">
                <a:ln w="9525">
                  <a:solidFill>
                    <a:schemeClr val="bg1"/>
                  </a:solidFill>
                  <a:prstDash val="solid"/>
                </a:ln>
                <a:effectLst/>
                <a:latin typeface="Calibri" panose="020F0502020204030204" pitchFamily="34" charset="0"/>
              </a:rPr>
              <a:t>/ Telefone: 2020-7042</a:t>
            </a:r>
            <a:endParaRPr lang="pt-BR" sz="2600" b="1" i="1" dirty="0">
              <a:effectLst/>
              <a:latin typeface="Calibri" panose="020F0502020204030204" pitchFamily="34" charset="0"/>
              <a:cs typeface="Calibri"/>
            </a:endParaRPr>
          </a:p>
          <a:p>
            <a:pPr marL="0" indent="0" algn="ctr">
              <a:buNone/>
            </a:pPr>
            <a:endParaRPr lang="pt-BR" sz="2600" b="1" i="1" dirty="0">
              <a:latin typeface="+mj-lt"/>
              <a:cs typeface="Calibri Light"/>
            </a:endParaRPr>
          </a:p>
          <a:p>
            <a:pPr marL="0" indent="0" algn="ctr">
              <a:buNone/>
            </a:pPr>
            <a:endParaRPr lang="pt-BR" sz="2400" b="1" i="1" dirty="0">
              <a:solidFill>
                <a:srgbClr val="FF0000"/>
              </a:solidFill>
              <a:latin typeface="+mj-lt"/>
            </a:endParaRPr>
          </a:p>
        </p:txBody>
      </p:sp>
    </p:spTree>
    <p:extLst>
      <p:ext uri="{BB962C8B-B14F-4D97-AF65-F5344CB8AC3E}">
        <p14:creationId xmlns:p14="http://schemas.microsoft.com/office/powerpoint/2010/main" val="1108007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828800" y="440668"/>
            <a:ext cx="8394087" cy="5544616"/>
          </a:xfrm>
        </p:spPr>
        <p:txBody>
          <a:bodyPr>
            <a:noAutofit/>
          </a:bodyPr>
          <a:lstStyle/>
          <a:p>
            <a:pPr marL="0" indent="0" eaLnBrk="0" fontAlgn="base" hangingPunct="0">
              <a:spcBef>
                <a:spcPct val="0"/>
              </a:spcBef>
              <a:spcAft>
                <a:spcPct val="0"/>
              </a:spcAft>
              <a:buNone/>
              <a:defRPr/>
            </a:pPr>
            <a:r>
              <a:rPr lang="pt-BR" altLang="pt-BR" sz="2100" dirty="0">
                <a:solidFill>
                  <a:srgbClr val="000000"/>
                </a:solidFill>
                <a:latin typeface="Arial" charset="0"/>
                <a:cs typeface="Arial" charset="0"/>
              </a:rPr>
              <a:t> </a:t>
            </a:r>
          </a:p>
          <a:p>
            <a:pPr marL="0" indent="0" algn="just" eaLnBrk="0" fontAlgn="base" hangingPunct="0">
              <a:spcBef>
                <a:spcPct val="0"/>
              </a:spcBef>
              <a:spcAft>
                <a:spcPct val="0"/>
              </a:spcAft>
              <a:buFont typeface="Wingdings" pitchFamily="2" charset="2"/>
              <a:buChar char="ü"/>
              <a:defRPr/>
            </a:pPr>
            <a:endParaRPr lang="pt-BR" altLang="pt-BR" sz="2100" dirty="0">
              <a:solidFill>
                <a:srgbClr val="000000"/>
              </a:solidFill>
              <a:latin typeface="Arial" charset="0"/>
              <a:cs typeface="Arial" charset="0"/>
            </a:endParaRPr>
          </a:p>
          <a:p>
            <a:pPr marL="0" indent="0" algn="just" eaLnBrk="0" fontAlgn="base" hangingPunct="0">
              <a:spcBef>
                <a:spcPct val="0"/>
              </a:spcBef>
              <a:spcAft>
                <a:spcPct val="0"/>
              </a:spcAft>
              <a:buClr>
                <a:schemeClr val="accent1"/>
              </a:buClr>
              <a:buFont typeface="Wingdings" pitchFamily="2" charset="2"/>
              <a:buChar char="ü"/>
              <a:defRPr/>
            </a:pPr>
            <a:endParaRPr lang="pt-BR" altLang="pt-BR" sz="2100" dirty="0">
              <a:solidFill>
                <a:srgbClr val="000000"/>
              </a:solidFill>
              <a:cs typeface="Arial" charset="0"/>
            </a:endParaRPr>
          </a:p>
          <a:p>
            <a:pPr marL="0" indent="0" algn="just" eaLnBrk="0" fontAlgn="base" hangingPunct="0">
              <a:spcBef>
                <a:spcPct val="0"/>
              </a:spcBef>
              <a:spcAft>
                <a:spcPct val="0"/>
              </a:spcAft>
              <a:buClr>
                <a:schemeClr val="accent1"/>
              </a:buClr>
              <a:buFont typeface="Wingdings" pitchFamily="2" charset="2"/>
              <a:buChar char="ü"/>
              <a:defRPr/>
            </a:pPr>
            <a:endParaRPr lang="pt-BR" altLang="pt-BR" sz="2100" dirty="0">
              <a:solidFill>
                <a:srgbClr val="000000"/>
              </a:solidFill>
              <a:cs typeface="Arial" charset="0"/>
            </a:endParaRPr>
          </a:p>
          <a:p>
            <a:pPr marL="180000" lvl="1" indent="0" algn="just" eaLnBrk="0" fontAlgn="base" hangingPunct="0">
              <a:spcBef>
                <a:spcPct val="0"/>
              </a:spcBef>
              <a:spcAft>
                <a:spcPct val="0"/>
              </a:spcAft>
              <a:buClr>
                <a:schemeClr val="accent1"/>
              </a:buClr>
              <a:buNone/>
              <a:defRPr/>
            </a:pPr>
            <a:endParaRPr lang="pt-BR" altLang="pt-BR" sz="2100" dirty="0">
              <a:solidFill>
                <a:srgbClr val="FF0000"/>
              </a:solidFill>
              <a:cs typeface="Arial" charset="0"/>
            </a:endParaRPr>
          </a:p>
          <a:p>
            <a:pPr marL="180000" lvl="1" indent="0" algn="just" eaLnBrk="0" fontAlgn="base" hangingPunct="0">
              <a:spcBef>
                <a:spcPct val="0"/>
              </a:spcBef>
              <a:spcAft>
                <a:spcPct val="0"/>
              </a:spcAft>
              <a:buClr>
                <a:schemeClr val="accent1"/>
              </a:buClr>
              <a:buFont typeface="Wingdings" pitchFamily="2" charset="2"/>
              <a:buChar char="ü"/>
              <a:defRPr/>
            </a:pPr>
            <a:endParaRPr lang="pt-BR" altLang="pt-BR" sz="2100" dirty="0">
              <a:solidFill>
                <a:srgbClr val="FF0000"/>
              </a:solidFill>
              <a:cs typeface="Arial" charset="0"/>
            </a:endParaRPr>
          </a:p>
          <a:p>
            <a:pPr marL="0" indent="0" eaLnBrk="0" fontAlgn="base" hangingPunct="0">
              <a:spcBef>
                <a:spcPct val="0"/>
              </a:spcBef>
              <a:spcAft>
                <a:spcPct val="0"/>
              </a:spcAft>
              <a:buClr>
                <a:schemeClr val="accent1"/>
              </a:buClr>
              <a:buFont typeface="Wingdings" pitchFamily="2" charset="2"/>
              <a:buChar char="ü"/>
              <a:defRPr/>
            </a:pPr>
            <a:endParaRPr lang="pt-BR" altLang="pt-BR" sz="2100" dirty="0">
              <a:solidFill>
                <a:srgbClr val="000000"/>
              </a:solidFill>
              <a:cs typeface="Arial" charset="0"/>
            </a:endParaRPr>
          </a:p>
          <a:p>
            <a:pPr marL="0" indent="0" eaLnBrk="0" fontAlgn="base" hangingPunct="0">
              <a:spcBef>
                <a:spcPct val="0"/>
              </a:spcBef>
              <a:spcAft>
                <a:spcPct val="0"/>
              </a:spcAft>
              <a:buClr>
                <a:schemeClr val="accent1"/>
              </a:buClr>
              <a:buFont typeface="Wingdings" pitchFamily="2" charset="2"/>
              <a:buChar char="ü"/>
              <a:defRPr/>
            </a:pPr>
            <a:endParaRPr lang="pt-BR" sz="2100" dirty="0"/>
          </a:p>
        </p:txBody>
      </p:sp>
      <p:sp>
        <p:nvSpPr>
          <p:cNvPr id="4" name="Retângulo 3"/>
          <p:cNvSpPr/>
          <p:nvPr/>
        </p:nvSpPr>
        <p:spPr>
          <a:xfrm>
            <a:off x="984738" y="763282"/>
            <a:ext cx="10170942" cy="1354217"/>
          </a:xfrm>
          <a:prstGeom prst="rect">
            <a:avLst/>
          </a:prstGeom>
          <a:noFill/>
        </p:spPr>
        <p:txBody>
          <a:bodyPr wrap="square" anchor="ctr">
            <a:spAutoFit/>
          </a:bodyPr>
          <a:lstStyle/>
          <a:p>
            <a:pPr algn="ctr"/>
            <a:endParaRPr lang="pt-BR" sz="1400" b="1" cap="all" dirty="0">
              <a:solidFill>
                <a:prstClr val="black"/>
              </a:solidFill>
              <a:cs typeface="Arial" panose="020B0604020202020204" pitchFamily="34" charset="0"/>
            </a:endParaRPr>
          </a:p>
          <a:p>
            <a:pPr algn="ctr"/>
            <a:r>
              <a:rPr lang="pt-BR" sz="2200" b="1" cap="all" dirty="0">
                <a:solidFill>
                  <a:prstClr val="black"/>
                </a:solidFill>
                <a:latin typeface="Century Gothic" pitchFamily="34" charset="0"/>
                <a:cs typeface="Arial" panose="020B0604020202020204" pitchFamily="34" charset="0"/>
              </a:rPr>
              <a:t>O APERFEIÇOAMENTO DA GOVERNANCA PÚBLICA é uma Estratégia coordenada de ações em parceria</a:t>
            </a:r>
          </a:p>
          <a:p>
            <a:pPr algn="ctr"/>
            <a:endParaRPr lang="pt-BR" sz="2400" b="1" cap="all" dirty="0">
              <a:solidFill>
                <a:prstClr val="black"/>
              </a:solidFill>
              <a:cs typeface="Arial" panose="020B0604020202020204" pitchFamily="34" charset="0"/>
            </a:endParaRPr>
          </a:p>
        </p:txBody>
      </p:sp>
      <p:grpSp>
        <p:nvGrpSpPr>
          <p:cNvPr id="11" name="Agrupar 10">
            <a:extLst>
              <a:ext uri="{FF2B5EF4-FFF2-40B4-BE49-F238E27FC236}">
                <a16:creationId xmlns:a16="http://schemas.microsoft.com/office/drawing/2014/main" id="{F0D2DFC2-444D-4766-BC1E-EE33DDD43E10}"/>
              </a:ext>
            </a:extLst>
          </p:cNvPr>
          <p:cNvGrpSpPr/>
          <p:nvPr/>
        </p:nvGrpSpPr>
        <p:grpSpPr>
          <a:xfrm>
            <a:off x="1237954" y="1942026"/>
            <a:ext cx="2538102" cy="1883589"/>
            <a:chOff x="349943" y="2838929"/>
            <a:chExt cx="1863839" cy="1708721"/>
          </a:xfrm>
          <a:solidFill>
            <a:schemeClr val="accent1"/>
          </a:solidFill>
        </p:grpSpPr>
        <p:sp>
          <p:nvSpPr>
            <p:cNvPr id="24" name="Elipse 23">
              <a:extLst>
                <a:ext uri="{FF2B5EF4-FFF2-40B4-BE49-F238E27FC236}">
                  <a16:creationId xmlns:a16="http://schemas.microsoft.com/office/drawing/2014/main" id="{BCD42B66-5295-4C5B-B66F-F93E148F2713}"/>
                </a:ext>
              </a:extLst>
            </p:cNvPr>
            <p:cNvSpPr/>
            <p:nvPr/>
          </p:nvSpPr>
          <p:spPr>
            <a:xfrm>
              <a:off x="349943" y="2838929"/>
              <a:ext cx="1863839" cy="1708721"/>
            </a:xfrm>
            <a:prstGeom prst="ellipse">
              <a:avLst/>
            </a:prstGeom>
            <a:grpFill/>
            <a:ln>
              <a:solidFill>
                <a:srgbClr val="002776"/>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5" name="Elipse 4">
              <a:extLst>
                <a:ext uri="{FF2B5EF4-FFF2-40B4-BE49-F238E27FC236}">
                  <a16:creationId xmlns:a16="http://schemas.microsoft.com/office/drawing/2014/main" id="{540DDF2E-D46A-41F4-A2B8-BDE8101609F1}"/>
                </a:ext>
              </a:extLst>
            </p:cNvPr>
            <p:cNvSpPr txBox="1"/>
            <p:nvPr/>
          </p:nvSpPr>
          <p:spPr>
            <a:xfrm>
              <a:off x="653760" y="3140046"/>
              <a:ext cx="1253437" cy="110648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algn="ctr" defTabSz="889000">
                <a:spcBef>
                  <a:spcPct val="0"/>
                </a:spcBef>
              </a:pPr>
              <a:r>
                <a:rPr lang="pt-BR" sz="1500" b="1" dirty="0">
                  <a:latin typeface="Century Gothic" pitchFamily="34" charset="0"/>
                </a:rPr>
                <a:t>Política de Governança Pública</a:t>
              </a:r>
            </a:p>
            <a:p>
              <a:pPr algn="ctr" defTabSz="889000">
                <a:lnSpc>
                  <a:spcPct val="90000"/>
                </a:lnSpc>
                <a:spcBef>
                  <a:spcPct val="0"/>
                </a:spcBef>
                <a:spcAft>
                  <a:spcPct val="35000"/>
                </a:spcAft>
              </a:pPr>
              <a:r>
                <a:rPr lang="pt-BR" sz="1500" i="1" dirty="0">
                  <a:latin typeface="Century Gothic" pitchFamily="34" charset="0"/>
                </a:rPr>
                <a:t>PL 9163/2017</a:t>
              </a:r>
            </a:p>
            <a:p>
              <a:pPr algn="ctr" defTabSz="889000">
                <a:lnSpc>
                  <a:spcPct val="90000"/>
                </a:lnSpc>
                <a:spcBef>
                  <a:spcPct val="0"/>
                </a:spcBef>
                <a:spcAft>
                  <a:spcPct val="35000"/>
                </a:spcAft>
              </a:pPr>
              <a:r>
                <a:rPr lang="pt-BR" sz="1500" i="1" dirty="0">
                  <a:latin typeface="Century Gothic" pitchFamily="34" charset="0"/>
                </a:rPr>
                <a:t> Decreto 9.203/2017</a:t>
              </a:r>
              <a:endParaRPr lang="pt-BR" sz="1500" b="1" i="1" dirty="0">
                <a:latin typeface="Century Gothic" pitchFamily="34" charset="0"/>
              </a:endParaRPr>
            </a:p>
          </p:txBody>
        </p:sp>
      </p:grpSp>
      <p:grpSp>
        <p:nvGrpSpPr>
          <p:cNvPr id="12" name="Agrupar 11">
            <a:extLst>
              <a:ext uri="{FF2B5EF4-FFF2-40B4-BE49-F238E27FC236}">
                <a16:creationId xmlns:a16="http://schemas.microsoft.com/office/drawing/2014/main" id="{C4E77F52-209A-4DDD-A594-A1E624B6827A}"/>
              </a:ext>
            </a:extLst>
          </p:cNvPr>
          <p:cNvGrpSpPr/>
          <p:nvPr/>
        </p:nvGrpSpPr>
        <p:grpSpPr>
          <a:xfrm>
            <a:off x="3900556" y="3835111"/>
            <a:ext cx="901738" cy="793080"/>
            <a:chOff x="2952327" y="3024336"/>
            <a:chExt cx="1081027" cy="1081027"/>
          </a:xfrm>
        </p:grpSpPr>
        <p:sp>
          <p:nvSpPr>
            <p:cNvPr id="22" name="Sinal de Adição 21">
              <a:extLst>
                <a:ext uri="{FF2B5EF4-FFF2-40B4-BE49-F238E27FC236}">
                  <a16:creationId xmlns:a16="http://schemas.microsoft.com/office/drawing/2014/main" id="{1ED5BAD1-57B9-48D9-9D28-D2EA7C957BF7}"/>
                </a:ext>
              </a:extLst>
            </p:cNvPr>
            <p:cNvSpPr/>
            <p:nvPr/>
          </p:nvSpPr>
          <p:spPr>
            <a:xfrm>
              <a:off x="2952327" y="3024336"/>
              <a:ext cx="1081027" cy="1081027"/>
            </a:xfrm>
            <a:prstGeom prst="mathPlus">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3" name="Sinal de Adição 6">
              <a:extLst>
                <a:ext uri="{FF2B5EF4-FFF2-40B4-BE49-F238E27FC236}">
                  <a16:creationId xmlns:a16="http://schemas.microsoft.com/office/drawing/2014/main" id="{878AB245-A4A0-49DE-BCF2-9AF99001C090}"/>
                </a:ext>
              </a:extLst>
            </p:cNvPr>
            <p:cNvSpPr txBox="1"/>
            <p:nvPr/>
          </p:nvSpPr>
          <p:spPr>
            <a:xfrm>
              <a:off x="3095617" y="3437721"/>
              <a:ext cx="794447" cy="25425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800100">
                <a:lnSpc>
                  <a:spcPct val="90000"/>
                </a:lnSpc>
                <a:spcBef>
                  <a:spcPct val="0"/>
                </a:spcBef>
                <a:spcAft>
                  <a:spcPct val="35000"/>
                </a:spcAft>
              </a:pPr>
              <a:endParaRPr lang="pt-BR" dirty="0"/>
            </a:p>
          </p:txBody>
        </p:sp>
      </p:grpSp>
      <p:grpSp>
        <p:nvGrpSpPr>
          <p:cNvPr id="13" name="Agrupar 12">
            <a:extLst>
              <a:ext uri="{FF2B5EF4-FFF2-40B4-BE49-F238E27FC236}">
                <a16:creationId xmlns:a16="http://schemas.microsoft.com/office/drawing/2014/main" id="{7423E738-FFDE-468C-80AE-B95E6E6C413B}"/>
              </a:ext>
            </a:extLst>
          </p:cNvPr>
          <p:cNvGrpSpPr/>
          <p:nvPr/>
        </p:nvGrpSpPr>
        <p:grpSpPr>
          <a:xfrm>
            <a:off x="4517135" y="1942026"/>
            <a:ext cx="2538101" cy="1928717"/>
            <a:chOff x="504059" y="3240360"/>
            <a:chExt cx="1863839" cy="1863839"/>
          </a:xfrm>
          <a:solidFill>
            <a:schemeClr val="accent1"/>
          </a:solidFill>
        </p:grpSpPr>
        <p:sp>
          <p:nvSpPr>
            <p:cNvPr id="20" name="Elipse 19">
              <a:extLst>
                <a:ext uri="{FF2B5EF4-FFF2-40B4-BE49-F238E27FC236}">
                  <a16:creationId xmlns:a16="http://schemas.microsoft.com/office/drawing/2014/main" id="{75662C52-A01E-4392-AB1B-97F8A2EDEC0A}"/>
                </a:ext>
              </a:extLst>
            </p:cNvPr>
            <p:cNvSpPr/>
            <p:nvPr/>
          </p:nvSpPr>
          <p:spPr>
            <a:xfrm>
              <a:off x="504059" y="3240360"/>
              <a:ext cx="1863839" cy="1863839"/>
            </a:xfrm>
            <a:prstGeom prst="ellipse">
              <a:avLst/>
            </a:prstGeom>
            <a:grpFill/>
            <a:ln>
              <a:solidFill>
                <a:srgbClr val="002776"/>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1" name="Elipse 8">
              <a:extLst>
                <a:ext uri="{FF2B5EF4-FFF2-40B4-BE49-F238E27FC236}">
                  <a16:creationId xmlns:a16="http://schemas.microsoft.com/office/drawing/2014/main" id="{4960B6FD-0931-4983-A5E2-47B07CFA74B0}"/>
                </a:ext>
              </a:extLst>
            </p:cNvPr>
            <p:cNvSpPr txBox="1"/>
            <p:nvPr/>
          </p:nvSpPr>
          <p:spPr>
            <a:xfrm>
              <a:off x="777012" y="3513313"/>
              <a:ext cx="1317933" cy="131793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2860" tIns="22860" rIns="22860" bIns="22860" numCol="1" spcCol="1270" anchor="ctr" anchorCtr="0">
              <a:noAutofit/>
            </a:bodyPr>
            <a:lstStyle/>
            <a:p>
              <a:pPr algn="ctr" defTabSz="800100">
                <a:spcBef>
                  <a:spcPct val="0"/>
                </a:spcBef>
              </a:pPr>
              <a:r>
                <a:rPr lang="pt-BR" sz="1200" b="1" dirty="0">
                  <a:latin typeface="Century Gothic" pitchFamily="34" charset="0"/>
                </a:rPr>
                <a:t>Acessão do Brasil à OCDE</a:t>
              </a:r>
              <a:r>
                <a:rPr lang="pt-BR" sz="1200" i="1" dirty="0">
                  <a:latin typeface="Century Gothic" pitchFamily="34" charset="0"/>
                </a:rPr>
                <a:t> Recomendações, convenções e diretrizes que sinalizam boas práticas internacionais</a:t>
              </a:r>
              <a:endParaRPr lang="pt-BR" sz="1200" b="1" dirty="0">
                <a:latin typeface="Century Gothic" pitchFamily="34" charset="0"/>
              </a:endParaRPr>
            </a:p>
          </p:txBody>
        </p:sp>
      </p:grpSp>
      <p:grpSp>
        <p:nvGrpSpPr>
          <p:cNvPr id="15" name="Agrupar 14">
            <a:extLst>
              <a:ext uri="{FF2B5EF4-FFF2-40B4-BE49-F238E27FC236}">
                <a16:creationId xmlns:a16="http://schemas.microsoft.com/office/drawing/2014/main" id="{E0375C2B-5C5A-4A92-8779-B36A60D81DCD}"/>
              </a:ext>
            </a:extLst>
          </p:cNvPr>
          <p:cNvGrpSpPr/>
          <p:nvPr/>
        </p:nvGrpSpPr>
        <p:grpSpPr>
          <a:xfrm>
            <a:off x="3160670" y="4756853"/>
            <a:ext cx="2110151" cy="1960940"/>
            <a:chOff x="5616609" y="1080122"/>
            <a:chExt cx="2922500" cy="3096359"/>
          </a:xfrm>
          <a:solidFill>
            <a:schemeClr val="accent1"/>
          </a:solidFill>
        </p:grpSpPr>
        <p:sp>
          <p:nvSpPr>
            <p:cNvPr id="16" name="Elipse 15">
              <a:extLst>
                <a:ext uri="{FF2B5EF4-FFF2-40B4-BE49-F238E27FC236}">
                  <a16:creationId xmlns:a16="http://schemas.microsoft.com/office/drawing/2014/main" id="{BB04C3AD-5A18-48B7-A0B8-00410638F310}"/>
                </a:ext>
              </a:extLst>
            </p:cNvPr>
            <p:cNvSpPr/>
            <p:nvPr/>
          </p:nvSpPr>
          <p:spPr>
            <a:xfrm>
              <a:off x="5616609" y="1080122"/>
              <a:ext cx="2922500" cy="3096359"/>
            </a:xfrm>
            <a:prstGeom prst="ellipse">
              <a:avLst/>
            </a:prstGeom>
            <a:grpFill/>
            <a:ln>
              <a:solidFill>
                <a:srgbClr val="002776"/>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7" name="Elipse 12">
              <a:extLst>
                <a:ext uri="{FF2B5EF4-FFF2-40B4-BE49-F238E27FC236}">
                  <a16:creationId xmlns:a16="http://schemas.microsoft.com/office/drawing/2014/main" id="{47A43020-680B-4395-B9AB-C002E8E8F40A}"/>
                </a:ext>
              </a:extLst>
            </p:cNvPr>
            <p:cNvSpPr txBox="1"/>
            <p:nvPr/>
          </p:nvSpPr>
          <p:spPr>
            <a:xfrm>
              <a:off x="5616609" y="1628371"/>
              <a:ext cx="2922500" cy="1895956"/>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30480" tIns="30480" rIns="30480" bIns="30480" numCol="1" spcCol="1270" anchor="ctr" anchorCtr="0">
              <a:noAutofit/>
            </a:bodyPr>
            <a:lstStyle/>
            <a:p>
              <a:pPr algn="ctr" defTabSz="1066800">
                <a:lnSpc>
                  <a:spcPct val="90000"/>
                </a:lnSpc>
                <a:spcBef>
                  <a:spcPct val="0"/>
                </a:spcBef>
                <a:spcAft>
                  <a:spcPct val="35000"/>
                </a:spcAft>
              </a:pPr>
              <a:r>
                <a:rPr lang="pt-BR" sz="1300" b="1" cap="all" dirty="0">
                  <a:solidFill>
                    <a:schemeClr val="bg1"/>
                  </a:solidFill>
                  <a:latin typeface="Century Gothic" pitchFamily="34" charset="0"/>
                  <a:cs typeface="Arial" panose="020B0604020202020204" pitchFamily="34" charset="0"/>
                </a:rPr>
                <a:t>Aprimoramento da Governança Pública</a:t>
              </a:r>
            </a:p>
          </p:txBody>
        </p:sp>
      </p:grpSp>
      <p:graphicFrame>
        <p:nvGraphicFramePr>
          <p:cNvPr id="29" name="Diagrama 28">
            <a:extLst>
              <a:ext uri="{FF2B5EF4-FFF2-40B4-BE49-F238E27FC236}">
                <a16:creationId xmlns:a16="http://schemas.microsoft.com/office/drawing/2014/main" id="{11050286-EF48-4EC5-A344-4F15F9EFB947}"/>
              </a:ext>
            </a:extLst>
          </p:cNvPr>
          <p:cNvGraphicFramePr/>
          <p:nvPr>
            <p:extLst>
              <p:ext uri="{D42A27DB-BD31-4B8C-83A1-F6EECF244321}">
                <p14:modId xmlns:p14="http://schemas.microsoft.com/office/powerpoint/2010/main" val="258438894"/>
              </p:ext>
            </p:extLst>
          </p:nvPr>
        </p:nvGraphicFramePr>
        <p:xfrm>
          <a:off x="7294251" y="2054567"/>
          <a:ext cx="3744919" cy="36731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0" name="Seta: Dobrada para Cima 29">
            <a:extLst>
              <a:ext uri="{FF2B5EF4-FFF2-40B4-BE49-F238E27FC236}">
                <a16:creationId xmlns:a16="http://schemas.microsoft.com/office/drawing/2014/main" id="{1AD8F0E3-B86E-4448-B50C-F5C8E945D2D2}"/>
              </a:ext>
            </a:extLst>
          </p:cNvPr>
          <p:cNvSpPr/>
          <p:nvPr/>
        </p:nvSpPr>
        <p:spPr>
          <a:xfrm rot="5400000">
            <a:off x="2357495" y="4338314"/>
            <a:ext cx="619644" cy="590302"/>
          </a:xfrm>
          <a:prstGeom prst="bentUpArrow">
            <a:avLst>
              <a:gd name="adj1" fmla="val 31886"/>
              <a:gd name="adj2" fmla="val 33263"/>
              <a:gd name="adj3" fmla="val 31886"/>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1" name="Seta: Dobrada para Cima 30">
            <a:extLst>
              <a:ext uri="{FF2B5EF4-FFF2-40B4-BE49-F238E27FC236}">
                <a16:creationId xmlns:a16="http://schemas.microsoft.com/office/drawing/2014/main" id="{34BA18F1-BF4C-47B1-B0FA-AFC2FD2B28C3}"/>
              </a:ext>
            </a:extLst>
          </p:cNvPr>
          <p:cNvSpPr/>
          <p:nvPr/>
        </p:nvSpPr>
        <p:spPr>
          <a:xfrm rot="5400000" flipV="1">
            <a:off x="5505805" y="4318806"/>
            <a:ext cx="619644" cy="629321"/>
          </a:xfrm>
          <a:prstGeom prst="bentUpArrow">
            <a:avLst>
              <a:gd name="adj1" fmla="val 31886"/>
              <a:gd name="adj2" fmla="val 33263"/>
              <a:gd name="adj3" fmla="val 31886"/>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6" name="Espaço Reservado para Conteúdo 2"/>
          <p:cNvSpPr txBox="1">
            <a:spLocks noChangeArrowheads="1"/>
          </p:cNvSpPr>
          <p:nvPr/>
        </p:nvSpPr>
        <p:spPr>
          <a:xfrm>
            <a:off x="1828800" y="441325"/>
            <a:ext cx="8394700" cy="55435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ct val="0"/>
              </a:spcBef>
              <a:buNone/>
            </a:pPr>
            <a:r>
              <a:rPr lang="pt-BR" altLang="pt-BR" sz="2100" dirty="0">
                <a:solidFill>
                  <a:srgbClr val="000000"/>
                </a:solidFill>
                <a:latin typeface="Arial" panose="020B0604020202020204" pitchFamily="34" charset="0"/>
                <a:cs typeface="Arial" panose="020B0604020202020204" pitchFamily="34" charset="0"/>
              </a:rPr>
              <a:t> </a:t>
            </a:r>
          </a:p>
          <a:p>
            <a:pPr marL="0" indent="0" algn="just">
              <a:spcBef>
                <a:spcPct val="0"/>
              </a:spcBef>
              <a:buFont typeface="Wingdings" panose="05000000000000000000" pitchFamily="2" charset="2"/>
              <a:buChar char="ü"/>
            </a:pPr>
            <a:endParaRPr lang="pt-BR" altLang="pt-BR" sz="2100" dirty="0">
              <a:solidFill>
                <a:srgbClr val="000000"/>
              </a:solidFill>
              <a:latin typeface="Arial" panose="020B0604020202020204" pitchFamily="34" charset="0"/>
              <a:cs typeface="Arial" panose="020B0604020202020204" pitchFamily="34" charset="0"/>
            </a:endParaRPr>
          </a:p>
          <a:p>
            <a:pPr marL="0" indent="0" algn="just">
              <a:spcBef>
                <a:spcPct val="0"/>
              </a:spcBef>
              <a:buClr>
                <a:schemeClr val="accent1"/>
              </a:buClr>
              <a:buFont typeface="Wingdings" panose="05000000000000000000" pitchFamily="2" charset="2"/>
              <a:buChar char="ü"/>
            </a:pPr>
            <a:endParaRPr lang="pt-BR" altLang="pt-BR" sz="2100" dirty="0">
              <a:solidFill>
                <a:srgbClr val="000000"/>
              </a:solidFill>
              <a:cs typeface="Arial" panose="020B0604020202020204" pitchFamily="34" charset="0"/>
            </a:endParaRPr>
          </a:p>
          <a:p>
            <a:pPr marL="0" indent="0" algn="just">
              <a:spcBef>
                <a:spcPct val="0"/>
              </a:spcBef>
              <a:buClr>
                <a:schemeClr val="accent1"/>
              </a:buClr>
              <a:buFont typeface="Wingdings" panose="05000000000000000000" pitchFamily="2" charset="2"/>
              <a:buChar char="ü"/>
            </a:pPr>
            <a:endParaRPr lang="pt-BR" altLang="pt-BR" sz="2100" dirty="0">
              <a:solidFill>
                <a:srgbClr val="000000"/>
              </a:solidFill>
              <a:cs typeface="Arial" panose="020B0604020202020204" pitchFamily="34" charset="0"/>
            </a:endParaRPr>
          </a:p>
          <a:p>
            <a:pPr marL="179388" lvl="1" indent="0" algn="just">
              <a:spcBef>
                <a:spcPct val="0"/>
              </a:spcBef>
              <a:buClr>
                <a:schemeClr val="accent1"/>
              </a:buClr>
              <a:buNone/>
            </a:pPr>
            <a:endParaRPr lang="pt-BR" altLang="pt-BR" sz="2100" dirty="0">
              <a:solidFill>
                <a:srgbClr val="FF0000"/>
              </a:solidFill>
              <a:cs typeface="Arial" panose="020B0604020202020204" pitchFamily="34" charset="0"/>
            </a:endParaRPr>
          </a:p>
          <a:p>
            <a:pPr marL="179388" lvl="1" indent="0" algn="just">
              <a:spcBef>
                <a:spcPct val="0"/>
              </a:spcBef>
              <a:buClr>
                <a:schemeClr val="accent1"/>
              </a:buClr>
              <a:buFont typeface="Wingdings" panose="05000000000000000000" pitchFamily="2" charset="2"/>
              <a:buChar char="ü"/>
            </a:pPr>
            <a:endParaRPr lang="pt-BR" altLang="pt-BR" sz="2100" dirty="0">
              <a:solidFill>
                <a:srgbClr val="FF0000"/>
              </a:solidFill>
              <a:cs typeface="Arial" panose="020B0604020202020204" pitchFamily="34" charset="0"/>
            </a:endParaRPr>
          </a:p>
          <a:p>
            <a:pPr marL="0" indent="0">
              <a:spcBef>
                <a:spcPct val="0"/>
              </a:spcBef>
              <a:buClr>
                <a:schemeClr val="accent1"/>
              </a:buClr>
              <a:buFont typeface="Wingdings" panose="05000000000000000000" pitchFamily="2" charset="2"/>
              <a:buChar char="ü"/>
            </a:pPr>
            <a:endParaRPr lang="pt-BR" altLang="pt-BR" sz="2100" dirty="0">
              <a:solidFill>
                <a:srgbClr val="000000"/>
              </a:solidFill>
              <a:cs typeface="Arial" panose="020B0604020202020204" pitchFamily="34" charset="0"/>
            </a:endParaRPr>
          </a:p>
          <a:p>
            <a:pPr marL="0" indent="0">
              <a:spcBef>
                <a:spcPct val="0"/>
              </a:spcBef>
              <a:buClr>
                <a:schemeClr val="accent1"/>
              </a:buClr>
              <a:buFont typeface="Wingdings" panose="05000000000000000000" pitchFamily="2" charset="2"/>
              <a:buChar char="ü"/>
            </a:pPr>
            <a:endParaRPr lang="pt-BR" altLang="pt-BR" sz="2100" dirty="0"/>
          </a:p>
        </p:txBody>
      </p:sp>
    </p:spTree>
    <p:extLst>
      <p:ext uri="{BB962C8B-B14F-4D97-AF65-F5344CB8AC3E}">
        <p14:creationId xmlns:p14="http://schemas.microsoft.com/office/powerpoint/2010/main" val="1190617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1B59BDA5-9E64-774B-A4EA-DB80E9884A1E}"/>
              </a:ext>
            </a:extLst>
          </p:cNvPr>
          <p:cNvPicPr>
            <a:picLocks noChangeAspect="1"/>
          </p:cNvPicPr>
          <p:nvPr/>
        </p:nvPicPr>
        <p:blipFill>
          <a:blip r:embed="rId2"/>
          <a:stretch>
            <a:fillRect/>
          </a:stretch>
        </p:blipFill>
        <p:spPr>
          <a:xfrm>
            <a:off x="0" y="774700"/>
            <a:ext cx="12192000" cy="6083300"/>
          </a:xfrm>
          <a:prstGeom prst="rect">
            <a:avLst/>
          </a:prstGeom>
        </p:spPr>
      </p:pic>
      <p:sp>
        <p:nvSpPr>
          <p:cNvPr id="4099" name="Rectangle 2"/>
          <p:cNvSpPr>
            <a:spLocks noGrp="1" noChangeArrowheads="1"/>
          </p:cNvSpPr>
          <p:nvPr>
            <p:ph type="title"/>
          </p:nvPr>
        </p:nvSpPr>
        <p:spPr bwMode="auto">
          <a:xfrm>
            <a:off x="6695089" y="1068986"/>
            <a:ext cx="4288220" cy="120124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4406" tIns="42203" rIns="84406" bIns="42203" numCol="1" rtlCol="0" anchor="t" anchorCtr="0" compatLnSpc="1">
            <a:prstTxWarp prst="textNoShape">
              <a:avLst/>
            </a:prstTxWarp>
            <a:noAutofit/>
          </a:bodyPr>
          <a:lstStyle/>
          <a:p>
            <a:pPr algn="r" eaLnBrk="1" hangingPunct="1"/>
            <a:r>
              <a:rPr lang="pt-BR" altLang="pt-BR" sz="5000" dirty="0">
                <a:solidFill>
                  <a:schemeClr val="bg1"/>
                </a:solidFill>
                <a:latin typeface="Century Gothic" pitchFamily="34" charset="0"/>
              </a:rPr>
              <a:t> </a:t>
            </a:r>
            <a:r>
              <a:rPr lang="pt-BR" altLang="pt-BR" sz="5000" b="1" dirty="0">
                <a:solidFill>
                  <a:schemeClr val="bg1"/>
                </a:solidFill>
                <a:latin typeface="Century Gothic" pitchFamily="34" charset="0"/>
              </a:rPr>
              <a:t>REGULAÇÃO</a:t>
            </a:r>
          </a:p>
        </p:txBody>
      </p:sp>
    </p:spTree>
    <p:extLst>
      <p:ext uri="{BB962C8B-B14F-4D97-AF65-F5344CB8AC3E}">
        <p14:creationId xmlns:p14="http://schemas.microsoft.com/office/powerpoint/2010/main" val="31074100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bwMode="auto">
          <a:xfrm>
            <a:off x="2777033" y="655343"/>
            <a:ext cx="6984776" cy="8422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4406" tIns="42203" rIns="84406" bIns="42203" numCol="1" rtlCol="0" anchor="t" anchorCtr="0" compatLnSpc="1">
            <a:prstTxWarp prst="textNoShape">
              <a:avLst/>
            </a:prstTxWarp>
            <a:noAutofit/>
          </a:bodyPr>
          <a:lstStyle/>
          <a:p>
            <a:pPr algn="l" eaLnBrk="1" hangingPunct="1"/>
            <a:br>
              <a:rPr lang="pt-BR" altLang="pt-BR" sz="2800" dirty="0"/>
            </a:br>
            <a:r>
              <a:rPr lang="pt-BR" altLang="pt-BR" sz="2800" dirty="0">
                <a:latin typeface="Century Gothic" pitchFamily="34" charset="0"/>
              </a:rPr>
              <a:t> </a:t>
            </a:r>
            <a:r>
              <a:rPr lang="pt-BR" altLang="pt-BR" sz="2800" b="1" dirty="0">
                <a:latin typeface="+mn-lt"/>
              </a:rPr>
              <a:t>REGULAÇÃO É UM CONCEITO AMPLO</a:t>
            </a:r>
          </a:p>
        </p:txBody>
      </p:sp>
      <p:sp>
        <p:nvSpPr>
          <p:cNvPr id="4100" name="Rectangle 3"/>
          <p:cNvSpPr>
            <a:spLocks noGrp="1" noChangeArrowheads="1"/>
          </p:cNvSpPr>
          <p:nvPr>
            <p:ph type="body" idx="1"/>
          </p:nvPr>
        </p:nvSpPr>
        <p:spPr bwMode="auto">
          <a:xfrm>
            <a:off x="292100" y="1877432"/>
            <a:ext cx="11087100" cy="486216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4406" tIns="42203" rIns="84406" bIns="42203" numCol="1" rtlCol="0" anchor="t" anchorCtr="0" compatLnSpc="1">
            <a:prstTxWarp prst="textNoShape">
              <a:avLst/>
            </a:prstTxWarp>
            <a:normAutofit/>
          </a:bodyPr>
          <a:lstStyle/>
          <a:p>
            <a:pPr lvl="1" algn="just">
              <a:buNone/>
            </a:pPr>
            <a:r>
              <a:rPr lang="pt-BR" altLang="pt-BR" sz="3100" dirty="0"/>
              <a:t>   Imposição de regras e controles pelo Estado, suportadas por meio de sanções e com a finalidade de dirigir, restringir ou alterar o comportamento econômico de indivíduos ou empresa (</a:t>
            </a:r>
            <a:r>
              <a:rPr lang="pt-BR" altLang="pt-BR" sz="3100" dirty="0" err="1"/>
              <a:t>Posner</a:t>
            </a:r>
            <a:r>
              <a:rPr lang="pt-BR" altLang="pt-BR" sz="3100" dirty="0"/>
              <a:t>, 1974)</a:t>
            </a:r>
          </a:p>
          <a:p>
            <a:pPr algn="just">
              <a:spcAft>
                <a:spcPts val="600"/>
              </a:spcAft>
              <a:buFont typeface="Wingdings" charset="2"/>
              <a:buChar char="§"/>
            </a:pPr>
            <a:endParaRPr lang="pt-BR" altLang="pt-BR" dirty="0">
              <a:latin typeface="Century Gothic" pitchFamily="34" charset="0"/>
            </a:endParaRPr>
          </a:p>
        </p:txBody>
      </p:sp>
      <p:sp>
        <p:nvSpPr>
          <p:cNvPr id="5" name="Seta para baixo 4"/>
          <p:cNvSpPr/>
          <p:nvPr/>
        </p:nvSpPr>
        <p:spPr>
          <a:xfrm>
            <a:off x="5125401" y="3726769"/>
            <a:ext cx="1177371" cy="1341584"/>
          </a:xfrm>
          <a:prstGeom prst="downArrow">
            <a:avLst/>
          </a:prstGeom>
          <a:solidFill>
            <a:srgbClr val="002060"/>
          </a:solidFill>
          <a:ln>
            <a:solidFill>
              <a:srgbClr val="0027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8" name="Retângulo 7"/>
          <p:cNvSpPr/>
          <p:nvPr/>
        </p:nvSpPr>
        <p:spPr>
          <a:xfrm>
            <a:off x="546705" y="5382784"/>
            <a:ext cx="11182997" cy="461665"/>
          </a:xfrm>
          <a:prstGeom prst="rect">
            <a:avLst/>
          </a:prstGeom>
          <a:ln>
            <a:solidFill>
              <a:schemeClr val="tx2"/>
            </a:solidFill>
          </a:ln>
          <a:effectLst>
            <a:outerShdw blurRad="63500" sx="102000" sy="102000" algn="ct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pt-BR" altLang="pt-BR" sz="2400" b="1" dirty="0">
                <a:solidFill>
                  <a:schemeClr val="tx2"/>
                </a:solidFill>
              </a:rPr>
              <a:t>Além das Agências, muitos órgãos das Administração Direta e Indireta são reguladores</a:t>
            </a:r>
          </a:p>
        </p:txBody>
      </p:sp>
    </p:spTree>
    <p:extLst>
      <p:ext uri="{BB962C8B-B14F-4D97-AF65-F5344CB8AC3E}">
        <p14:creationId xmlns:p14="http://schemas.microsoft.com/office/powerpoint/2010/main" val="3970333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93776" y="1532397"/>
            <a:ext cx="11150600" cy="2242188"/>
          </a:xfrm>
        </p:spPr>
        <p:txBody>
          <a:bodyPr>
            <a:normAutofit/>
          </a:bodyPr>
          <a:lstStyle/>
          <a:p>
            <a:pPr marL="342900" lvl="1" indent="-342900" algn="just" eaLnBrk="0" fontAlgn="base" hangingPunct="0">
              <a:spcBef>
                <a:spcPct val="0"/>
              </a:spcBef>
              <a:spcAft>
                <a:spcPct val="0"/>
              </a:spcAft>
              <a:buClr>
                <a:schemeClr val="accent1"/>
              </a:buClr>
              <a:buFont typeface="Wingdings" charset="2"/>
              <a:buChar char="ü"/>
            </a:pPr>
            <a:r>
              <a:rPr lang="pt-BR" altLang="pt-BR" b="1" dirty="0">
                <a:solidFill>
                  <a:prstClr val="black"/>
                </a:solidFill>
                <a:cs typeface="Arial" charset="0"/>
              </a:rPr>
              <a:t>Medidas sistemáticas </a:t>
            </a:r>
            <a:r>
              <a:rPr lang="pt-BR" altLang="pt-BR" dirty="0">
                <a:solidFill>
                  <a:prstClr val="black"/>
                </a:solidFill>
                <a:cs typeface="Arial" charset="0"/>
              </a:rPr>
              <a:t>para ampliar a qualidade da regulação e melhorar o desempenho, o custo/efetividade ou a qualidade legal da regulação e das formalidades burocráticas associadas (OCDE, 1997)</a:t>
            </a:r>
            <a:endParaRPr lang="pt-BR" altLang="pt-BR" b="1" dirty="0">
              <a:solidFill>
                <a:prstClr val="black"/>
              </a:solidFill>
              <a:cs typeface="Arial" charset="0"/>
            </a:endParaRPr>
          </a:p>
          <a:p>
            <a:pPr marL="342900" lvl="1" indent="-342900" algn="just" eaLnBrk="0" fontAlgn="base" hangingPunct="0">
              <a:spcBef>
                <a:spcPct val="0"/>
              </a:spcBef>
              <a:spcAft>
                <a:spcPct val="0"/>
              </a:spcAft>
              <a:buClr>
                <a:schemeClr val="accent1"/>
              </a:buClr>
              <a:buFont typeface="Wingdings" charset="2"/>
              <a:buChar char="ü"/>
            </a:pPr>
            <a:endParaRPr lang="pt-BR" altLang="pt-BR" sz="2000" b="1" dirty="0">
              <a:solidFill>
                <a:prstClr val="black"/>
              </a:solidFill>
              <a:cs typeface="Arial" charset="0"/>
            </a:endParaRPr>
          </a:p>
          <a:p>
            <a:pPr marL="342900" lvl="1" indent="-342900" algn="just" eaLnBrk="0" fontAlgn="base" hangingPunct="0">
              <a:spcBef>
                <a:spcPct val="0"/>
              </a:spcBef>
              <a:spcAft>
                <a:spcPct val="0"/>
              </a:spcAft>
              <a:buClr>
                <a:schemeClr val="accent1"/>
              </a:buClr>
              <a:buFont typeface="Wingdings" charset="2"/>
              <a:buChar char="ü"/>
            </a:pPr>
            <a:r>
              <a:rPr lang="pt-BR" altLang="pt-BR" b="1" dirty="0">
                <a:solidFill>
                  <a:prstClr val="black"/>
                </a:solidFill>
                <a:cs typeface="Arial" charset="0"/>
              </a:rPr>
              <a:t>Recomendação do Conselho sobre Política Regulatória e Governança (OCDE, 2012)</a:t>
            </a:r>
          </a:p>
          <a:p>
            <a:pPr marL="800100" lvl="2" indent="0" eaLnBrk="0" fontAlgn="base" hangingPunct="0">
              <a:spcBef>
                <a:spcPct val="0"/>
              </a:spcBef>
              <a:spcAft>
                <a:spcPct val="0"/>
              </a:spcAft>
              <a:buClr>
                <a:schemeClr val="accent1"/>
              </a:buClr>
              <a:buNone/>
            </a:pPr>
            <a:endParaRPr lang="pt-BR" altLang="pt-BR" sz="2900" b="1" dirty="0">
              <a:solidFill>
                <a:prstClr val="black"/>
              </a:solidFill>
              <a:cs typeface="Arial" charset="0"/>
            </a:endParaRPr>
          </a:p>
          <a:p>
            <a:pPr marL="800100" lvl="2" indent="0" eaLnBrk="0" fontAlgn="base" hangingPunct="0">
              <a:spcBef>
                <a:spcPct val="0"/>
              </a:spcBef>
              <a:spcAft>
                <a:spcPct val="0"/>
              </a:spcAft>
              <a:buClr>
                <a:schemeClr val="accent1"/>
              </a:buClr>
              <a:buFont typeface="Wingdings" pitchFamily="2" charset="2"/>
              <a:buChar char="ü"/>
            </a:pPr>
            <a:endParaRPr lang="pt-BR" altLang="pt-BR" sz="2900" b="1" dirty="0">
              <a:solidFill>
                <a:prstClr val="black"/>
              </a:solidFill>
              <a:cs typeface="Arial" charset="0"/>
            </a:endParaRPr>
          </a:p>
          <a:p>
            <a:pPr marL="800100" lvl="2" indent="0" eaLnBrk="0" fontAlgn="base" hangingPunct="0">
              <a:spcBef>
                <a:spcPct val="0"/>
              </a:spcBef>
              <a:spcAft>
                <a:spcPct val="0"/>
              </a:spcAft>
              <a:buClr>
                <a:schemeClr val="accent1"/>
              </a:buClr>
              <a:buFont typeface="Wingdings" pitchFamily="2" charset="2"/>
              <a:buChar char="ü"/>
            </a:pPr>
            <a:endParaRPr lang="pt-BR" altLang="pt-BR" sz="2900" b="1" dirty="0">
              <a:solidFill>
                <a:prstClr val="black"/>
              </a:solidFill>
              <a:cs typeface="Arial" charset="0"/>
            </a:endParaRPr>
          </a:p>
        </p:txBody>
      </p:sp>
      <p:sp>
        <p:nvSpPr>
          <p:cNvPr id="5" name="Seta para baixo 4"/>
          <p:cNvSpPr/>
          <p:nvPr/>
        </p:nvSpPr>
        <p:spPr>
          <a:xfrm>
            <a:off x="5684451" y="3226568"/>
            <a:ext cx="648072" cy="4998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7" name="Retângulo 6"/>
          <p:cNvSpPr/>
          <p:nvPr/>
        </p:nvSpPr>
        <p:spPr>
          <a:xfrm>
            <a:off x="970675" y="3788653"/>
            <a:ext cx="10759633" cy="2923877"/>
          </a:xfrm>
          <a:prstGeom prst="rect">
            <a:avLst/>
          </a:prstGeom>
          <a:effectLst>
            <a:outerShdw blurRad="50800" dist="50800" dir="9000000" sx="101000" sy="101000" algn="ctr" rotWithShape="0">
              <a:schemeClr val="bg2">
                <a:lumMod val="90000"/>
                <a:alpha val="96000"/>
              </a:schemeClr>
            </a:outerShdw>
          </a:effectLst>
        </p:spPr>
        <p:style>
          <a:lnRef idx="2">
            <a:schemeClr val="accent2"/>
          </a:lnRef>
          <a:fillRef idx="1">
            <a:schemeClr val="lt1"/>
          </a:fillRef>
          <a:effectRef idx="0">
            <a:schemeClr val="accent2"/>
          </a:effectRef>
          <a:fontRef idx="minor">
            <a:schemeClr val="dk1"/>
          </a:fontRef>
        </p:style>
        <p:txBody>
          <a:bodyPr wrap="square">
            <a:spAutoFit/>
          </a:bodyPr>
          <a:lstStyle/>
          <a:p>
            <a:pPr marL="400050" lvl="1" algn="ctr" eaLnBrk="0" fontAlgn="base" hangingPunct="0">
              <a:spcBef>
                <a:spcPct val="0"/>
              </a:spcBef>
              <a:spcAft>
                <a:spcPct val="0"/>
              </a:spcAft>
              <a:buClr>
                <a:schemeClr val="accent1"/>
              </a:buClr>
            </a:pPr>
            <a:endParaRPr lang="pt-BR" altLang="pt-BR" b="1" dirty="0">
              <a:solidFill>
                <a:srgbClr val="FF0000"/>
              </a:solidFill>
              <a:latin typeface="Century Gothic" pitchFamily="34" charset="0"/>
            </a:endParaRPr>
          </a:p>
          <a:p>
            <a:pPr marL="400050" lvl="1" algn="ctr" eaLnBrk="0" fontAlgn="base" hangingPunct="0">
              <a:spcBef>
                <a:spcPct val="0"/>
              </a:spcBef>
              <a:spcAft>
                <a:spcPct val="0"/>
              </a:spcAft>
              <a:buClr>
                <a:schemeClr val="accent1"/>
              </a:buClr>
            </a:pPr>
            <a:r>
              <a:rPr lang="pt-BR" altLang="pt-BR" sz="2000" b="1" dirty="0">
                <a:solidFill>
                  <a:schemeClr val="accent1">
                    <a:lumMod val="75000"/>
                  </a:schemeClr>
                </a:solidFill>
                <a:latin typeface="Century Gothic" pitchFamily="34" charset="0"/>
              </a:rPr>
              <a:t>Política Regulatória na América Latina (OCDE, 2017): </a:t>
            </a:r>
          </a:p>
          <a:p>
            <a:pPr marL="400050" lvl="1" algn="ctr" eaLnBrk="0" fontAlgn="base" hangingPunct="0">
              <a:spcBef>
                <a:spcPct val="0"/>
              </a:spcBef>
              <a:spcAft>
                <a:spcPct val="0"/>
              </a:spcAft>
              <a:buClr>
                <a:schemeClr val="accent1"/>
              </a:buClr>
            </a:pPr>
            <a:endParaRPr lang="pt-BR" altLang="pt-BR" sz="2000" b="1" dirty="0">
              <a:solidFill>
                <a:schemeClr val="accent1">
                  <a:lumMod val="75000"/>
                </a:schemeClr>
              </a:solidFill>
              <a:latin typeface="Century Gothic" pitchFamily="34" charset="0"/>
            </a:endParaRPr>
          </a:p>
          <a:p>
            <a:pPr marL="685800" lvl="1" indent="-285750" eaLnBrk="0" fontAlgn="base" hangingPunct="0">
              <a:spcBef>
                <a:spcPct val="0"/>
              </a:spcBef>
              <a:spcAft>
                <a:spcPct val="0"/>
              </a:spcAft>
              <a:buClr>
                <a:schemeClr val="accent1"/>
              </a:buClr>
              <a:buFont typeface="Courier New" panose="02070309020205020404" pitchFamily="49" charset="0"/>
              <a:buChar char="o"/>
            </a:pPr>
            <a:r>
              <a:rPr lang="pt-BR" altLang="pt-BR" b="1" dirty="0">
                <a:solidFill>
                  <a:schemeClr val="accent1">
                    <a:lumMod val="75000"/>
                  </a:schemeClr>
                </a:solidFill>
                <a:latin typeface="Century Gothic" pitchFamily="34" charset="0"/>
              </a:rPr>
              <a:t>coordenação intragovernamental e cooperação regulatória internacional, </a:t>
            </a:r>
          </a:p>
          <a:p>
            <a:pPr marL="685800" lvl="1" indent="-285750" eaLnBrk="0" fontAlgn="base" hangingPunct="0">
              <a:spcBef>
                <a:spcPct val="0"/>
              </a:spcBef>
              <a:spcAft>
                <a:spcPct val="0"/>
              </a:spcAft>
              <a:buClr>
                <a:schemeClr val="accent1"/>
              </a:buClr>
              <a:buFont typeface="Courier New" panose="02070309020205020404" pitchFamily="49" charset="0"/>
              <a:buChar char="o"/>
            </a:pPr>
            <a:r>
              <a:rPr lang="pt-BR" altLang="pt-BR" b="1" dirty="0">
                <a:solidFill>
                  <a:schemeClr val="accent1">
                    <a:lumMod val="75000"/>
                  </a:schemeClr>
                </a:solidFill>
                <a:latin typeface="Century Gothic" pitchFamily="34" charset="0"/>
              </a:rPr>
              <a:t>consulta pública e transparência, </a:t>
            </a:r>
          </a:p>
          <a:p>
            <a:pPr marL="685800" lvl="1" indent="-285750" eaLnBrk="0" fontAlgn="base" hangingPunct="0">
              <a:spcBef>
                <a:spcPct val="0"/>
              </a:spcBef>
              <a:spcAft>
                <a:spcPct val="0"/>
              </a:spcAft>
              <a:buClr>
                <a:schemeClr val="accent1"/>
              </a:buClr>
              <a:buFont typeface="Courier New" panose="02070309020205020404" pitchFamily="49" charset="0"/>
              <a:buChar char="o"/>
            </a:pPr>
            <a:r>
              <a:rPr lang="pt-BR" altLang="pt-BR" b="1" dirty="0">
                <a:solidFill>
                  <a:schemeClr val="accent1">
                    <a:lumMod val="75000"/>
                  </a:schemeClr>
                </a:solidFill>
                <a:latin typeface="Century Gothic" pitchFamily="34" charset="0"/>
              </a:rPr>
              <a:t>avaliação de impacto regulatório </a:t>
            </a:r>
            <a:r>
              <a:rPr lang="pt-BR" altLang="pt-BR" b="1" dirty="0" err="1">
                <a:solidFill>
                  <a:schemeClr val="accent1">
                    <a:lumMod val="75000"/>
                  </a:schemeClr>
                </a:solidFill>
                <a:latin typeface="Century Gothic" pitchFamily="34" charset="0"/>
              </a:rPr>
              <a:t>ex-ante</a:t>
            </a:r>
            <a:r>
              <a:rPr lang="pt-BR" altLang="pt-BR" b="1" dirty="0">
                <a:solidFill>
                  <a:schemeClr val="accent1">
                    <a:lumMod val="75000"/>
                  </a:schemeClr>
                </a:solidFill>
                <a:latin typeface="Century Gothic" pitchFamily="34" charset="0"/>
              </a:rPr>
              <a:t>, </a:t>
            </a:r>
          </a:p>
          <a:p>
            <a:pPr marL="685800" lvl="1" indent="-285750" eaLnBrk="0" fontAlgn="base" hangingPunct="0">
              <a:spcBef>
                <a:spcPct val="0"/>
              </a:spcBef>
              <a:spcAft>
                <a:spcPct val="0"/>
              </a:spcAft>
              <a:buClr>
                <a:schemeClr val="accent1"/>
              </a:buClr>
              <a:buFont typeface="Courier New" panose="02070309020205020404" pitchFamily="49" charset="0"/>
              <a:buChar char="o"/>
            </a:pPr>
            <a:r>
              <a:rPr lang="pt-BR" altLang="pt-BR" b="1" dirty="0">
                <a:solidFill>
                  <a:schemeClr val="accent1">
                    <a:lumMod val="75000"/>
                  </a:schemeClr>
                </a:solidFill>
                <a:latin typeface="Century Gothic" pitchFamily="34" charset="0"/>
              </a:rPr>
              <a:t>supervisão regulatória e simplificação administrativa, </a:t>
            </a:r>
          </a:p>
          <a:p>
            <a:pPr marL="685800" lvl="1" indent="-285750" eaLnBrk="0" fontAlgn="base" hangingPunct="0">
              <a:spcBef>
                <a:spcPct val="0"/>
              </a:spcBef>
              <a:spcAft>
                <a:spcPct val="0"/>
              </a:spcAft>
              <a:buClr>
                <a:schemeClr val="accent1"/>
              </a:buClr>
              <a:buFont typeface="Courier New" panose="02070309020205020404" pitchFamily="49" charset="0"/>
              <a:buChar char="o"/>
            </a:pPr>
            <a:r>
              <a:rPr lang="pt-BR" altLang="pt-BR" b="1" dirty="0">
                <a:solidFill>
                  <a:schemeClr val="accent1">
                    <a:lumMod val="75000"/>
                  </a:schemeClr>
                </a:solidFill>
                <a:latin typeface="Century Gothic" pitchFamily="34" charset="0"/>
              </a:rPr>
              <a:t>avaliação </a:t>
            </a:r>
            <a:r>
              <a:rPr lang="pt-BR" altLang="pt-BR" b="1" dirty="0" err="1">
                <a:solidFill>
                  <a:schemeClr val="accent1">
                    <a:lumMod val="75000"/>
                  </a:schemeClr>
                </a:solidFill>
                <a:latin typeface="Century Gothic" pitchFamily="34" charset="0"/>
              </a:rPr>
              <a:t>ex-post</a:t>
            </a:r>
            <a:r>
              <a:rPr lang="pt-BR" altLang="pt-BR" b="1" dirty="0">
                <a:solidFill>
                  <a:schemeClr val="accent1">
                    <a:lumMod val="75000"/>
                  </a:schemeClr>
                </a:solidFill>
                <a:latin typeface="Century Gothic" pitchFamily="34" charset="0"/>
              </a:rPr>
              <a:t> de regulação, </a:t>
            </a:r>
          </a:p>
          <a:p>
            <a:pPr marL="685800" lvl="1" indent="-285750" eaLnBrk="0" fontAlgn="base" hangingPunct="0">
              <a:spcBef>
                <a:spcPct val="0"/>
              </a:spcBef>
              <a:spcAft>
                <a:spcPct val="0"/>
              </a:spcAft>
              <a:buClr>
                <a:schemeClr val="accent1"/>
              </a:buClr>
              <a:buFont typeface="Courier New" panose="02070309020205020404" pitchFamily="49" charset="0"/>
              <a:buChar char="o"/>
            </a:pPr>
            <a:r>
              <a:rPr lang="pt-BR" altLang="pt-BR" b="1" dirty="0">
                <a:solidFill>
                  <a:schemeClr val="accent1">
                    <a:lumMod val="75000"/>
                  </a:schemeClr>
                </a:solidFill>
                <a:latin typeface="Century Gothic" pitchFamily="34" charset="0"/>
              </a:rPr>
              <a:t>objetivos mensuráveis e </a:t>
            </a:r>
          </a:p>
          <a:p>
            <a:pPr marL="685800" lvl="1" indent="-285750" eaLnBrk="0" fontAlgn="base" hangingPunct="0">
              <a:spcBef>
                <a:spcPct val="0"/>
              </a:spcBef>
              <a:spcAft>
                <a:spcPct val="0"/>
              </a:spcAft>
              <a:buClr>
                <a:schemeClr val="accent1"/>
              </a:buClr>
              <a:buFont typeface="Courier New" panose="02070309020205020404" pitchFamily="49" charset="0"/>
              <a:buChar char="o"/>
            </a:pPr>
            <a:r>
              <a:rPr lang="pt-BR" altLang="pt-BR" b="1" dirty="0">
                <a:solidFill>
                  <a:schemeClr val="accent1">
                    <a:lumMod val="75000"/>
                  </a:schemeClr>
                </a:solidFill>
                <a:latin typeface="Century Gothic" pitchFamily="34" charset="0"/>
              </a:rPr>
              <a:t>política de regulação baseada no desempenho.</a:t>
            </a:r>
          </a:p>
        </p:txBody>
      </p:sp>
      <p:sp>
        <p:nvSpPr>
          <p:cNvPr id="8" name="Rectangle 2"/>
          <p:cNvSpPr>
            <a:spLocks noGrp="1" noChangeArrowheads="1"/>
          </p:cNvSpPr>
          <p:nvPr>
            <p:ph type="title"/>
          </p:nvPr>
        </p:nvSpPr>
        <p:spPr bwMode="auto">
          <a:xfrm>
            <a:off x="1691020" y="913474"/>
            <a:ext cx="8229600" cy="69269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4406" tIns="42203" rIns="84406" bIns="42203" numCol="1" rtlCol="0" anchor="t" anchorCtr="0" compatLnSpc="1">
            <a:prstTxWarp prst="textNoShape">
              <a:avLst/>
            </a:prstTxWarp>
            <a:noAutofit/>
          </a:bodyPr>
          <a:lstStyle/>
          <a:p>
            <a:pPr algn="ctr"/>
            <a:r>
              <a:rPr lang="pt-BR" altLang="pt-BR" sz="2800" b="1" dirty="0">
                <a:latin typeface="+mn-lt"/>
              </a:rPr>
              <a:t>QUALIDADE</a:t>
            </a:r>
            <a:r>
              <a:rPr lang="pt-BR" altLang="pt-BR" sz="2800" b="1" dirty="0"/>
              <a:t> </a:t>
            </a:r>
            <a:r>
              <a:rPr lang="pt-BR" altLang="pt-BR" sz="2800" b="1" dirty="0">
                <a:latin typeface="+mn-lt"/>
              </a:rPr>
              <a:t>REGULATÓRIA</a:t>
            </a:r>
          </a:p>
        </p:txBody>
      </p:sp>
    </p:spTree>
    <p:extLst>
      <p:ext uri="{BB962C8B-B14F-4D97-AF65-F5344CB8AC3E}">
        <p14:creationId xmlns:p14="http://schemas.microsoft.com/office/powerpoint/2010/main" val="1861385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907524" y="1744463"/>
            <a:ext cx="8229600" cy="638521"/>
          </a:xfrm>
        </p:spPr>
        <p:txBody>
          <a:bodyPr>
            <a:noAutofit/>
          </a:bodyPr>
          <a:lstStyle/>
          <a:p>
            <a:pPr marL="85725" indent="0" algn="just" eaLnBrk="0" fontAlgn="base" hangingPunct="0">
              <a:spcBef>
                <a:spcPct val="0"/>
              </a:spcBef>
              <a:spcAft>
                <a:spcPct val="0"/>
              </a:spcAft>
              <a:buClr>
                <a:schemeClr val="accent1"/>
              </a:buClr>
              <a:buFont typeface="Wingdings" pitchFamily="2" charset="2"/>
              <a:buChar char="ü"/>
            </a:pPr>
            <a:r>
              <a:rPr lang="pt-BR" sz="2000" dirty="0">
                <a:solidFill>
                  <a:prstClr val="black"/>
                </a:solidFill>
                <a:cs typeface="Arial" charset="0"/>
              </a:rPr>
              <a:t> </a:t>
            </a:r>
            <a:r>
              <a:rPr lang="pt-BR" sz="2000" dirty="0">
                <a:solidFill>
                  <a:prstClr val="black"/>
                </a:solidFill>
                <a:latin typeface="Century Gothic" pitchFamily="34" charset="0"/>
                <a:cs typeface="Arial" charset="0"/>
              </a:rPr>
              <a:t>O ciclo regulatório deve ser um processo que se retroalimenta</a:t>
            </a:r>
          </a:p>
          <a:p>
            <a:pPr marL="85725" indent="0" algn="just" eaLnBrk="0" fontAlgn="base" hangingPunct="0">
              <a:spcBef>
                <a:spcPct val="0"/>
              </a:spcBef>
              <a:spcAft>
                <a:spcPct val="0"/>
              </a:spcAft>
              <a:buClr>
                <a:schemeClr val="accent1"/>
              </a:buClr>
              <a:buFont typeface="Wingdings" pitchFamily="2" charset="2"/>
              <a:buChar char="ü"/>
            </a:pPr>
            <a:endParaRPr lang="pt-BR" sz="2000" dirty="0">
              <a:solidFill>
                <a:prstClr val="black"/>
              </a:solidFill>
              <a:latin typeface="Century Gothic" pitchFamily="34" charset="0"/>
              <a:cs typeface="Arial" charset="0"/>
            </a:endParaRPr>
          </a:p>
          <a:p>
            <a:pPr marL="85725" indent="0" algn="just" eaLnBrk="0" fontAlgn="base" hangingPunct="0">
              <a:spcBef>
                <a:spcPct val="0"/>
              </a:spcBef>
              <a:spcAft>
                <a:spcPct val="0"/>
              </a:spcAft>
              <a:buClr>
                <a:schemeClr val="accent1"/>
              </a:buClr>
              <a:buFont typeface="Wingdings" pitchFamily="2" charset="2"/>
              <a:buChar char="ü"/>
            </a:pPr>
            <a:endParaRPr lang="pt-BR" sz="2000" dirty="0">
              <a:solidFill>
                <a:prstClr val="black"/>
              </a:solidFill>
              <a:cs typeface="Arial" charset="0"/>
            </a:endParaRPr>
          </a:p>
          <a:p>
            <a:pPr marL="85725" indent="0" algn="just" eaLnBrk="0" fontAlgn="base" hangingPunct="0">
              <a:spcBef>
                <a:spcPct val="0"/>
              </a:spcBef>
              <a:spcAft>
                <a:spcPct val="0"/>
              </a:spcAft>
              <a:buClr>
                <a:schemeClr val="accent1"/>
              </a:buClr>
              <a:buFont typeface="Wingdings" pitchFamily="2" charset="2"/>
              <a:buChar char="ü"/>
            </a:pPr>
            <a:endParaRPr lang="pt-BR" sz="2000" dirty="0">
              <a:solidFill>
                <a:prstClr val="black"/>
              </a:solidFill>
              <a:cs typeface="Arial" charset="0"/>
            </a:endParaRPr>
          </a:p>
          <a:p>
            <a:pPr marL="442913" indent="0" algn="just" eaLnBrk="0" fontAlgn="base" hangingPunct="0">
              <a:spcBef>
                <a:spcPct val="0"/>
              </a:spcBef>
              <a:spcAft>
                <a:spcPct val="0"/>
              </a:spcAft>
              <a:buClr>
                <a:schemeClr val="accent1"/>
              </a:buClr>
              <a:buFont typeface="Wingdings" pitchFamily="2" charset="2"/>
              <a:buChar char="ü"/>
            </a:pPr>
            <a:endParaRPr lang="pt-BR" sz="2000" dirty="0">
              <a:solidFill>
                <a:prstClr val="black"/>
              </a:solidFill>
              <a:cs typeface="Arial" charset="0"/>
            </a:endParaRPr>
          </a:p>
          <a:p>
            <a:pPr marL="0" indent="0" algn="just" eaLnBrk="0" fontAlgn="base" hangingPunct="0">
              <a:spcBef>
                <a:spcPct val="0"/>
              </a:spcBef>
              <a:spcAft>
                <a:spcPct val="0"/>
              </a:spcAft>
              <a:buClr>
                <a:schemeClr val="accent1"/>
              </a:buClr>
              <a:buFont typeface="Wingdings" pitchFamily="2" charset="2"/>
              <a:buChar char="ü"/>
            </a:pPr>
            <a:endParaRPr lang="pt-BR" sz="2000" dirty="0">
              <a:solidFill>
                <a:prstClr val="black"/>
              </a:solidFill>
              <a:cs typeface="Arial" charset="0"/>
            </a:endParaRPr>
          </a:p>
          <a:p>
            <a:pPr marL="0" indent="0" algn="just" eaLnBrk="0" fontAlgn="base" hangingPunct="0">
              <a:spcBef>
                <a:spcPct val="0"/>
              </a:spcBef>
              <a:spcAft>
                <a:spcPct val="0"/>
              </a:spcAft>
              <a:buClr>
                <a:schemeClr val="accent1"/>
              </a:buClr>
              <a:buNone/>
            </a:pPr>
            <a:endParaRPr lang="pt-BR" sz="2000" dirty="0">
              <a:solidFill>
                <a:prstClr val="black"/>
              </a:solidFill>
              <a:cs typeface="Arial" charset="0"/>
            </a:endParaRPr>
          </a:p>
          <a:p>
            <a:pPr marL="0" indent="0" eaLnBrk="0" fontAlgn="base" hangingPunct="0">
              <a:spcBef>
                <a:spcPct val="0"/>
              </a:spcBef>
              <a:spcAft>
                <a:spcPct val="0"/>
              </a:spcAft>
              <a:buClr>
                <a:schemeClr val="accent1"/>
              </a:buClr>
              <a:buNone/>
            </a:pPr>
            <a:endParaRPr lang="pt-BR" sz="2000" dirty="0">
              <a:solidFill>
                <a:prstClr val="black"/>
              </a:solidFill>
              <a:cs typeface="Arial" charset="0"/>
            </a:endParaRPr>
          </a:p>
          <a:p>
            <a:pPr marL="0" indent="0" eaLnBrk="0" fontAlgn="base" hangingPunct="0">
              <a:spcBef>
                <a:spcPct val="0"/>
              </a:spcBef>
              <a:spcAft>
                <a:spcPct val="0"/>
              </a:spcAft>
              <a:buClr>
                <a:schemeClr val="accent1"/>
              </a:buClr>
              <a:buNone/>
            </a:pPr>
            <a:endParaRPr lang="pt-BR" sz="2400" dirty="0">
              <a:solidFill>
                <a:prstClr val="black"/>
              </a:solidFill>
              <a:cs typeface="Arial" charset="0"/>
            </a:endParaRPr>
          </a:p>
          <a:p>
            <a:pPr algn="just">
              <a:buClr>
                <a:schemeClr val="accent1"/>
              </a:buClr>
              <a:buFont typeface="Wingdings" panose="05000000000000000000" pitchFamily="2" charset="2"/>
              <a:buChar char="ü"/>
            </a:pPr>
            <a:endParaRPr lang="pt-BR" sz="2200" b="1" dirty="0"/>
          </a:p>
          <a:p>
            <a:pPr algn="just">
              <a:buClr>
                <a:schemeClr val="accent1"/>
              </a:buClr>
              <a:buFont typeface="Wingdings" panose="05000000000000000000" pitchFamily="2" charset="2"/>
              <a:buChar char="ü"/>
            </a:pPr>
            <a:endParaRPr lang="pt-BR" sz="2200" b="1" dirty="0"/>
          </a:p>
          <a:p>
            <a:pPr marL="0" indent="0" eaLnBrk="0" fontAlgn="base" hangingPunct="0">
              <a:spcBef>
                <a:spcPct val="0"/>
              </a:spcBef>
              <a:spcAft>
                <a:spcPct val="0"/>
              </a:spcAft>
              <a:buClr>
                <a:schemeClr val="accent1"/>
              </a:buClr>
              <a:buNone/>
              <a:defRPr/>
            </a:pPr>
            <a:endParaRPr lang="pt-BR" sz="1800" dirty="0"/>
          </a:p>
        </p:txBody>
      </p:sp>
      <p:sp>
        <p:nvSpPr>
          <p:cNvPr id="5" name="Título 1">
            <a:extLst>
              <a:ext uri="{FF2B5EF4-FFF2-40B4-BE49-F238E27FC236}">
                <a16:creationId xmlns:a16="http://schemas.microsoft.com/office/drawing/2014/main" id="{9F6A71D9-D025-4130-B567-400BA7AA7D9D}"/>
              </a:ext>
            </a:extLst>
          </p:cNvPr>
          <p:cNvSpPr>
            <a:spLocks noGrp="1"/>
          </p:cNvSpPr>
          <p:nvPr>
            <p:ph type="title"/>
          </p:nvPr>
        </p:nvSpPr>
        <p:spPr>
          <a:xfrm>
            <a:off x="1450324" y="808359"/>
            <a:ext cx="9144000" cy="936104"/>
          </a:xfrm>
          <a:noFill/>
        </p:spPr>
        <p:txBody>
          <a:bodyPr>
            <a:normAutofit/>
          </a:bodyPr>
          <a:lstStyle/>
          <a:p>
            <a:pPr algn="ctr"/>
            <a:r>
              <a:rPr lang="pt-BR" sz="2800" b="1" cap="all" dirty="0">
                <a:solidFill>
                  <a:prstClr val="black"/>
                </a:solidFill>
                <a:latin typeface="Century Gothic" pitchFamily="34" charset="0"/>
                <a:cs typeface="Arial" panose="020B0604020202020204" pitchFamily="34" charset="0"/>
              </a:rPr>
              <a:t>Atenção com ciclo regulatório inteiro</a:t>
            </a:r>
          </a:p>
        </p:txBody>
      </p:sp>
      <p:graphicFrame>
        <p:nvGraphicFramePr>
          <p:cNvPr id="18" name="Diagrama 17">
            <a:extLst>
              <a:ext uri="{FF2B5EF4-FFF2-40B4-BE49-F238E27FC236}">
                <a16:creationId xmlns:a16="http://schemas.microsoft.com/office/drawing/2014/main" id="{68AC2C50-3D5A-4151-B634-1C071ABDE04B}"/>
              </a:ext>
            </a:extLst>
          </p:cNvPr>
          <p:cNvGraphicFramePr/>
          <p:nvPr>
            <p:extLst>
              <p:ext uri="{D42A27DB-BD31-4B8C-83A1-F6EECF244321}">
                <p14:modId xmlns:p14="http://schemas.microsoft.com/office/powerpoint/2010/main" val="2344324146"/>
              </p:ext>
            </p:extLst>
          </p:nvPr>
        </p:nvGraphicFramePr>
        <p:xfrm>
          <a:off x="-189835" y="1842938"/>
          <a:ext cx="12381835" cy="52326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417870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218320" y="898683"/>
            <a:ext cx="11826241" cy="5899942"/>
          </a:xfrm>
        </p:spPr>
        <p:txBody>
          <a:bodyPr>
            <a:noAutofit/>
          </a:bodyPr>
          <a:lstStyle/>
          <a:p>
            <a:pPr marL="0" indent="0" algn="just" eaLnBrk="0" fontAlgn="base" hangingPunct="0">
              <a:spcBef>
                <a:spcPct val="0"/>
              </a:spcBef>
              <a:spcAft>
                <a:spcPct val="0"/>
              </a:spcAft>
              <a:buClr>
                <a:schemeClr val="accent1"/>
              </a:buClr>
              <a:buNone/>
            </a:pPr>
            <a:r>
              <a:rPr lang="pt-BR" sz="2400" b="1" cap="all" dirty="0">
                <a:solidFill>
                  <a:prstClr val="black"/>
                </a:solidFill>
                <a:latin typeface="Century Gothic" pitchFamily="34" charset="0"/>
                <a:ea typeface="+mj-ea"/>
                <a:cs typeface="Arial" panose="020B0604020202020204" pitchFamily="34" charset="0"/>
              </a:rPr>
              <a:t>Prioridade presidencial: </a:t>
            </a:r>
          </a:p>
          <a:p>
            <a:pPr marL="0" indent="0" algn="just" eaLnBrk="0" fontAlgn="base" hangingPunct="0">
              <a:spcBef>
                <a:spcPct val="0"/>
              </a:spcBef>
              <a:spcAft>
                <a:spcPct val="0"/>
              </a:spcAft>
              <a:buClr>
                <a:schemeClr val="accent1"/>
              </a:buClr>
              <a:buFont typeface="Wingdings" pitchFamily="2" charset="2"/>
              <a:buChar char="ü"/>
            </a:pPr>
            <a:endParaRPr lang="pt-BR" dirty="0">
              <a:solidFill>
                <a:prstClr val="black"/>
              </a:solidFill>
              <a:latin typeface="+mj-lt"/>
              <a:cs typeface="Arial" charset="0"/>
            </a:endParaRPr>
          </a:p>
          <a:p>
            <a:pPr marL="0" indent="0" algn="just" eaLnBrk="0" fontAlgn="base" hangingPunct="0">
              <a:spcBef>
                <a:spcPct val="0"/>
              </a:spcBef>
              <a:spcAft>
                <a:spcPct val="0"/>
              </a:spcAft>
              <a:buClr>
                <a:schemeClr val="accent1"/>
              </a:buClr>
              <a:buNone/>
            </a:pPr>
            <a:endParaRPr lang="pt-BR" sz="2400" b="1" dirty="0">
              <a:solidFill>
                <a:prstClr val="black"/>
              </a:solidFill>
              <a:latin typeface="Century Gothic" pitchFamily="34" charset="0"/>
              <a:cs typeface="Arial" charset="0"/>
            </a:endParaRPr>
          </a:p>
          <a:p>
            <a:pPr marL="0" indent="0" algn="just" eaLnBrk="0" fontAlgn="base" hangingPunct="0">
              <a:spcBef>
                <a:spcPct val="0"/>
              </a:spcBef>
              <a:spcAft>
                <a:spcPct val="0"/>
              </a:spcAft>
              <a:buClr>
                <a:schemeClr val="accent1"/>
              </a:buClr>
              <a:buNone/>
            </a:pPr>
            <a:endParaRPr lang="pt-BR" sz="2400" b="1" dirty="0">
              <a:solidFill>
                <a:prstClr val="black"/>
              </a:solidFill>
              <a:latin typeface="Century Gothic" pitchFamily="34" charset="0"/>
              <a:cs typeface="Arial" charset="0"/>
            </a:endParaRPr>
          </a:p>
          <a:p>
            <a:pPr marL="0" indent="0" algn="just" eaLnBrk="0" fontAlgn="base" hangingPunct="0">
              <a:spcBef>
                <a:spcPct val="0"/>
              </a:spcBef>
              <a:spcAft>
                <a:spcPct val="0"/>
              </a:spcAft>
              <a:buClr>
                <a:schemeClr val="accent1"/>
              </a:buClr>
              <a:buNone/>
            </a:pPr>
            <a:endParaRPr lang="pt-BR" sz="2400" b="1" dirty="0">
              <a:solidFill>
                <a:prstClr val="black"/>
              </a:solidFill>
              <a:latin typeface="Century Gothic" pitchFamily="34" charset="0"/>
              <a:cs typeface="Arial" charset="0"/>
            </a:endParaRPr>
          </a:p>
          <a:p>
            <a:pPr marL="0" indent="0" algn="just" eaLnBrk="0" fontAlgn="base" hangingPunct="0">
              <a:spcBef>
                <a:spcPct val="0"/>
              </a:spcBef>
              <a:spcAft>
                <a:spcPct val="0"/>
              </a:spcAft>
              <a:buClr>
                <a:schemeClr val="accent1"/>
              </a:buClr>
              <a:buNone/>
            </a:pPr>
            <a:endParaRPr lang="pt-BR" sz="2400" b="1" dirty="0">
              <a:solidFill>
                <a:prstClr val="black"/>
              </a:solidFill>
              <a:latin typeface="Century Gothic" pitchFamily="34" charset="0"/>
              <a:cs typeface="Arial" charset="0"/>
            </a:endParaRPr>
          </a:p>
          <a:p>
            <a:pPr marL="0" indent="0" algn="just" eaLnBrk="0" fontAlgn="base" hangingPunct="0">
              <a:spcBef>
                <a:spcPct val="0"/>
              </a:spcBef>
              <a:spcAft>
                <a:spcPct val="0"/>
              </a:spcAft>
              <a:buClr>
                <a:schemeClr val="accent1"/>
              </a:buClr>
              <a:buNone/>
            </a:pPr>
            <a:endParaRPr lang="pt-BR" sz="2400" b="1" dirty="0">
              <a:solidFill>
                <a:prstClr val="black"/>
              </a:solidFill>
              <a:latin typeface="Century Gothic" pitchFamily="34" charset="0"/>
              <a:cs typeface="Arial" charset="0"/>
            </a:endParaRPr>
          </a:p>
          <a:p>
            <a:pPr marL="0" indent="0" algn="just" eaLnBrk="0" fontAlgn="base" hangingPunct="0">
              <a:spcBef>
                <a:spcPct val="0"/>
              </a:spcBef>
              <a:spcAft>
                <a:spcPct val="0"/>
              </a:spcAft>
              <a:buClr>
                <a:schemeClr val="accent1"/>
              </a:buClr>
              <a:buNone/>
            </a:pPr>
            <a:endParaRPr lang="pt-BR" sz="2400" b="1" dirty="0">
              <a:solidFill>
                <a:prstClr val="black"/>
              </a:solidFill>
              <a:latin typeface="Century Gothic" pitchFamily="34" charset="0"/>
              <a:cs typeface="Arial" charset="0"/>
            </a:endParaRPr>
          </a:p>
          <a:p>
            <a:pPr marL="0" indent="0" algn="just" eaLnBrk="0" fontAlgn="base" hangingPunct="0">
              <a:spcBef>
                <a:spcPct val="0"/>
              </a:spcBef>
              <a:spcAft>
                <a:spcPct val="0"/>
              </a:spcAft>
              <a:buClr>
                <a:schemeClr val="accent1"/>
              </a:buClr>
              <a:buNone/>
            </a:pPr>
            <a:endParaRPr lang="pt-BR" sz="2400" b="1" dirty="0">
              <a:solidFill>
                <a:prstClr val="black"/>
              </a:solidFill>
              <a:latin typeface="Century Gothic" pitchFamily="34" charset="0"/>
              <a:cs typeface="Arial" charset="0"/>
            </a:endParaRPr>
          </a:p>
          <a:p>
            <a:pPr marL="0" indent="0" algn="just" eaLnBrk="0" fontAlgn="base" hangingPunct="0">
              <a:spcBef>
                <a:spcPct val="0"/>
              </a:spcBef>
              <a:spcAft>
                <a:spcPct val="0"/>
              </a:spcAft>
              <a:buClr>
                <a:schemeClr val="accent1"/>
              </a:buClr>
              <a:buNone/>
            </a:pPr>
            <a:r>
              <a:rPr lang="pt-BR" sz="2400" b="1" dirty="0">
                <a:solidFill>
                  <a:prstClr val="black"/>
                </a:solidFill>
                <a:latin typeface="Calibri" panose="020F0502020204030204" pitchFamily="34" charset="0"/>
                <a:cs typeface="Calibri" panose="020F0502020204030204" pitchFamily="34" charset="0"/>
              </a:rPr>
              <a:t>Projeto de Lei Geral das Agências Reguladoras</a:t>
            </a:r>
            <a:endParaRPr lang="pt-BR" sz="2400" dirty="0">
              <a:solidFill>
                <a:prstClr val="black"/>
              </a:solidFill>
              <a:latin typeface="Calibri" panose="020F0502020204030204" pitchFamily="34" charset="0"/>
              <a:cs typeface="Calibri" panose="020F0502020204030204" pitchFamily="34" charset="0"/>
            </a:endParaRPr>
          </a:p>
          <a:p>
            <a:pPr marL="400050" lvl="1" indent="0" algn="just" eaLnBrk="0" fontAlgn="base" hangingPunct="0">
              <a:spcBef>
                <a:spcPct val="0"/>
              </a:spcBef>
              <a:spcAft>
                <a:spcPct val="0"/>
              </a:spcAft>
              <a:buClr>
                <a:schemeClr val="accent1"/>
              </a:buClr>
              <a:buFont typeface="Wingdings" pitchFamily="2" charset="2"/>
              <a:buChar char="ü"/>
            </a:pPr>
            <a:endParaRPr lang="pt-BR" sz="2000" dirty="0">
              <a:solidFill>
                <a:prstClr val="black"/>
              </a:solidFill>
              <a:latin typeface="Century Gothic" pitchFamily="34" charset="0"/>
              <a:cs typeface="Arial" charset="0"/>
            </a:endParaRPr>
          </a:p>
          <a:p>
            <a:pPr marL="400050" lvl="1" indent="0" algn="just" eaLnBrk="0" fontAlgn="base" hangingPunct="0">
              <a:spcBef>
                <a:spcPct val="0"/>
              </a:spcBef>
              <a:spcAft>
                <a:spcPct val="0"/>
              </a:spcAft>
              <a:buClr>
                <a:schemeClr val="accent1"/>
              </a:buClr>
              <a:buFont typeface="Wingdings" pitchFamily="2" charset="2"/>
              <a:buChar char="ü"/>
            </a:pPr>
            <a:r>
              <a:rPr lang="pt-BR" altLang="pt-BR" sz="2000" dirty="0">
                <a:solidFill>
                  <a:prstClr val="black"/>
                </a:solidFill>
                <a:latin typeface="Century Gothic" pitchFamily="34" charset="0"/>
                <a:cs typeface="Arial" charset="0"/>
              </a:rPr>
              <a:t> </a:t>
            </a:r>
            <a:r>
              <a:rPr lang="pt-BR" altLang="pt-BR" sz="2200" dirty="0">
                <a:solidFill>
                  <a:prstClr val="black"/>
                </a:solidFill>
                <a:latin typeface="Calibri" panose="020F0502020204030204" pitchFamily="34" charset="0"/>
                <a:cs typeface="Calibri" panose="020F0502020204030204" pitchFamily="34" charset="0"/>
              </a:rPr>
              <a:t>Aprovado no Senado em Dezembro de 2016 (</a:t>
            </a:r>
            <a:r>
              <a:rPr lang="pt-BR" altLang="pt-BR" sz="2200" dirty="0">
                <a:solidFill>
                  <a:prstClr val="black"/>
                </a:solidFill>
                <a:latin typeface="Calibri" panose="020F0502020204030204" pitchFamily="34" charset="0"/>
                <a:cs typeface="Calibri" panose="020F0502020204030204" pitchFamily="34" charset="0"/>
                <a:hlinkClick r:id="rId3"/>
              </a:rPr>
              <a:t>PLS 52/2013</a:t>
            </a:r>
            <a:r>
              <a:rPr lang="pt-BR" altLang="pt-BR" sz="2200" dirty="0">
                <a:solidFill>
                  <a:prstClr val="black"/>
                </a:solidFill>
                <a:latin typeface="Calibri" panose="020F0502020204030204" pitchFamily="34" charset="0"/>
                <a:cs typeface="Calibri" panose="020F0502020204030204" pitchFamily="34" charset="0"/>
              </a:rPr>
              <a:t>)</a:t>
            </a:r>
          </a:p>
          <a:p>
            <a:pPr marL="400050" lvl="1" indent="0" algn="just" eaLnBrk="0" fontAlgn="base" hangingPunct="0">
              <a:spcBef>
                <a:spcPct val="0"/>
              </a:spcBef>
              <a:spcAft>
                <a:spcPct val="0"/>
              </a:spcAft>
              <a:buClr>
                <a:schemeClr val="accent1"/>
              </a:buClr>
              <a:buNone/>
            </a:pPr>
            <a:endParaRPr lang="pt-BR" altLang="pt-BR" sz="2200" dirty="0">
              <a:solidFill>
                <a:prstClr val="black"/>
              </a:solidFill>
              <a:latin typeface="Calibri" panose="020F0502020204030204" pitchFamily="34" charset="0"/>
              <a:cs typeface="Calibri" panose="020F0502020204030204" pitchFamily="34" charset="0"/>
            </a:endParaRPr>
          </a:p>
          <a:p>
            <a:pPr marL="400050" lvl="1" indent="0" algn="just" eaLnBrk="0" fontAlgn="base" hangingPunct="0">
              <a:spcBef>
                <a:spcPct val="0"/>
              </a:spcBef>
              <a:spcAft>
                <a:spcPct val="0"/>
              </a:spcAft>
              <a:buClr>
                <a:schemeClr val="accent1"/>
              </a:buClr>
              <a:buFont typeface="Wingdings" pitchFamily="2" charset="2"/>
              <a:buChar char="ü"/>
            </a:pPr>
            <a:r>
              <a:rPr lang="pt-BR" altLang="pt-BR" sz="2200" dirty="0">
                <a:solidFill>
                  <a:prstClr val="black"/>
                </a:solidFill>
                <a:latin typeface="Calibri" panose="020F0502020204030204" pitchFamily="34" charset="0"/>
                <a:cs typeface="Calibri" panose="020F0502020204030204" pitchFamily="34" charset="0"/>
              </a:rPr>
              <a:t> Aprovado em Comissão Especial na Câmara dos Deputados em julho de 2018  </a:t>
            </a:r>
          </a:p>
          <a:p>
            <a:pPr marL="400050" lvl="1" indent="0" algn="just" eaLnBrk="0" fontAlgn="base" hangingPunct="0">
              <a:spcBef>
                <a:spcPct val="0"/>
              </a:spcBef>
              <a:spcAft>
                <a:spcPct val="0"/>
              </a:spcAft>
              <a:buClr>
                <a:schemeClr val="accent1"/>
              </a:buClr>
              <a:buNone/>
            </a:pPr>
            <a:r>
              <a:rPr lang="pt-BR" altLang="pt-BR" sz="2200" dirty="0">
                <a:solidFill>
                  <a:prstClr val="black"/>
                </a:solidFill>
                <a:latin typeface="Calibri" panose="020F0502020204030204" pitchFamily="34" charset="0"/>
                <a:cs typeface="Calibri" panose="020F0502020204030204" pitchFamily="34" charset="0"/>
              </a:rPr>
              <a:t>(</a:t>
            </a:r>
            <a:r>
              <a:rPr lang="pt-BR" altLang="pt-BR" sz="2200" dirty="0">
                <a:solidFill>
                  <a:prstClr val="black"/>
                </a:solidFill>
                <a:latin typeface="Calibri" panose="020F0502020204030204" pitchFamily="34" charset="0"/>
                <a:cs typeface="Calibri" panose="020F0502020204030204" pitchFamily="34" charset="0"/>
                <a:hlinkClick r:id="rId4"/>
              </a:rPr>
              <a:t>PL 6621/2016</a:t>
            </a:r>
            <a:r>
              <a:rPr lang="pt-BR" altLang="pt-BR" sz="2200" dirty="0">
                <a:solidFill>
                  <a:prstClr val="black"/>
                </a:solidFill>
                <a:latin typeface="Calibri" panose="020F0502020204030204" pitchFamily="34" charset="0"/>
                <a:cs typeface="Calibri" panose="020F0502020204030204" pitchFamily="34" charset="0"/>
              </a:rPr>
              <a:t>)</a:t>
            </a:r>
          </a:p>
          <a:p>
            <a:pPr marL="400050" lvl="1" indent="0" algn="just" eaLnBrk="0" fontAlgn="base" hangingPunct="0">
              <a:spcBef>
                <a:spcPct val="0"/>
              </a:spcBef>
              <a:spcAft>
                <a:spcPct val="0"/>
              </a:spcAft>
              <a:buClr>
                <a:schemeClr val="accent1"/>
              </a:buClr>
              <a:buFont typeface="Wingdings" pitchFamily="2" charset="2"/>
              <a:buChar char="ü"/>
            </a:pPr>
            <a:endParaRPr lang="pt-BR" altLang="pt-BR" sz="2200" dirty="0">
              <a:solidFill>
                <a:prstClr val="black"/>
              </a:solidFill>
              <a:latin typeface="Calibri" panose="020F0502020204030204" pitchFamily="34" charset="0"/>
              <a:cs typeface="Calibri" panose="020F0502020204030204" pitchFamily="34" charset="0"/>
            </a:endParaRPr>
          </a:p>
          <a:p>
            <a:pPr marL="400050" lvl="1" indent="0" algn="just" eaLnBrk="0" fontAlgn="base" hangingPunct="0">
              <a:spcBef>
                <a:spcPct val="0"/>
              </a:spcBef>
              <a:spcAft>
                <a:spcPct val="0"/>
              </a:spcAft>
              <a:buClr>
                <a:schemeClr val="accent1"/>
              </a:buClr>
              <a:buFont typeface="Wingdings" pitchFamily="2" charset="2"/>
              <a:buChar char="ü"/>
            </a:pPr>
            <a:r>
              <a:rPr lang="pt-BR" altLang="pt-BR" sz="2200" dirty="0">
                <a:solidFill>
                  <a:prstClr val="black"/>
                </a:solidFill>
                <a:latin typeface="Calibri" panose="020F0502020204030204" pitchFamily="34" charset="0"/>
                <a:cs typeface="Calibri" panose="020F0502020204030204" pitchFamily="34" charset="0"/>
              </a:rPr>
              <a:t> Em novembro de 2018 foi negado recurso para apreciação do PL pelo Plenário da Câmara. Assim, em dezembro de 2018 o substitutivo foi encaminhado ao Senado Federal </a:t>
            </a:r>
          </a:p>
          <a:p>
            <a:pPr marL="400050" lvl="1" indent="0" algn="just" eaLnBrk="0" fontAlgn="base" hangingPunct="0">
              <a:spcBef>
                <a:spcPct val="0"/>
              </a:spcBef>
              <a:spcAft>
                <a:spcPct val="0"/>
              </a:spcAft>
              <a:buClr>
                <a:schemeClr val="accent1"/>
              </a:buClr>
              <a:buFont typeface="Wingdings" pitchFamily="2" charset="2"/>
              <a:buChar char="ü"/>
            </a:pPr>
            <a:endParaRPr lang="pt-BR" altLang="pt-BR" sz="2000" dirty="0">
              <a:solidFill>
                <a:prstClr val="black"/>
              </a:solidFill>
              <a:latin typeface="Century Gothic" pitchFamily="34" charset="0"/>
              <a:cs typeface="Arial" charset="0"/>
            </a:endParaRPr>
          </a:p>
          <a:p>
            <a:pPr marL="400050" lvl="1" indent="0" algn="just" eaLnBrk="0" fontAlgn="base" hangingPunct="0">
              <a:spcBef>
                <a:spcPct val="0"/>
              </a:spcBef>
              <a:spcAft>
                <a:spcPct val="0"/>
              </a:spcAft>
              <a:buClr>
                <a:schemeClr val="accent1"/>
              </a:buClr>
              <a:buFont typeface="Wingdings" pitchFamily="2" charset="2"/>
              <a:buChar char="ü"/>
            </a:pPr>
            <a:endParaRPr lang="pt-BR" altLang="pt-BR" sz="2000" dirty="0">
              <a:solidFill>
                <a:prstClr val="black"/>
              </a:solidFill>
              <a:latin typeface="Century Gothic" pitchFamily="34" charset="0"/>
              <a:cs typeface="Arial" charset="0"/>
            </a:endParaRPr>
          </a:p>
          <a:p>
            <a:pPr marL="400050" lvl="1" indent="0" algn="just" eaLnBrk="0" fontAlgn="base" hangingPunct="0">
              <a:spcBef>
                <a:spcPct val="0"/>
              </a:spcBef>
              <a:spcAft>
                <a:spcPct val="0"/>
              </a:spcAft>
              <a:buClr>
                <a:schemeClr val="accent1"/>
              </a:buClr>
              <a:buNone/>
            </a:pPr>
            <a:endParaRPr lang="pt-BR" altLang="pt-BR" sz="2000" dirty="0">
              <a:solidFill>
                <a:prstClr val="black"/>
              </a:solidFill>
              <a:latin typeface="Century Gothic" pitchFamily="34" charset="0"/>
              <a:cs typeface="Arial" charset="0"/>
            </a:endParaRPr>
          </a:p>
          <a:p>
            <a:pPr marL="400050" lvl="1" indent="0" algn="just" eaLnBrk="0" fontAlgn="base" hangingPunct="0">
              <a:spcBef>
                <a:spcPct val="0"/>
              </a:spcBef>
              <a:spcAft>
                <a:spcPct val="0"/>
              </a:spcAft>
              <a:buClr>
                <a:schemeClr val="accent1"/>
              </a:buClr>
              <a:buNone/>
            </a:pPr>
            <a:endParaRPr lang="pt-BR" altLang="pt-BR" sz="3100" dirty="0">
              <a:solidFill>
                <a:prstClr val="black"/>
              </a:solidFill>
              <a:latin typeface="Century Gothic" pitchFamily="34" charset="0"/>
              <a:cs typeface="Arial" charset="0"/>
            </a:endParaRPr>
          </a:p>
          <a:p>
            <a:pPr marL="400050" lvl="1" indent="0" algn="just" eaLnBrk="0" fontAlgn="base" hangingPunct="0">
              <a:spcBef>
                <a:spcPct val="0"/>
              </a:spcBef>
              <a:spcAft>
                <a:spcPct val="0"/>
              </a:spcAft>
              <a:buClr>
                <a:schemeClr val="accent1"/>
              </a:buClr>
              <a:buFont typeface="Wingdings" pitchFamily="2" charset="2"/>
              <a:buChar char="ü"/>
            </a:pPr>
            <a:endParaRPr lang="pt-BR" altLang="pt-BR" sz="3100" dirty="0">
              <a:solidFill>
                <a:prstClr val="black"/>
              </a:solidFill>
              <a:latin typeface="Century Gothic" pitchFamily="34" charset="0"/>
              <a:cs typeface="Arial" charset="0"/>
            </a:endParaRPr>
          </a:p>
          <a:p>
            <a:pPr marL="400050" lvl="1" indent="0" algn="just" eaLnBrk="0" fontAlgn="base" hangingPunct="0">
              <a:spcBef>
                <a:spcPct val="0"/>
              </a:spcBef>
              <a:spcAft>
                <a:spcPct val="0"/>
              </a:spcAft>
              <a:buClr>
                <a:schemeClr val="accent1"/>
              </a:buClr>
              <a:buFont typeface="Wingdings" pitchFamily="2" charset="2"/>
              <a:buChar char="ü"/>
            </a:pPr>
            <a:endParaRPr lang="pt-BR" altLang="pt-BR" sz="3100" dirty="0">
              <a:solidFill>
                <a:prstClr val="black"/>
              </a:solidFill>
              <a:latin typeface="Century Gothic" pitchFamily="34" charset="0"/>
              <a:cs typeface="Arial" charset="0"/>
            </a:endParaRPr>
          </a:p>
          <a:p>
            <a:pPr marL="400050" lvl="1" indent="0" algn="just" eaLnBrk="0" fontAlgn="base" hangingPunct="0">
              <a:spcBef>
                <a:spcPct val="0"/>
              </a:spcBef>
              <a:spcAft>
                <a:spcPct val="0"/>
              </a:spcAft>
              <a:buClr>
                <a:schemeClr val="accent1"/>
              </a:buClr>
              <a:buFont typeface="Wingdings" pitchFamily="2" charset="2"/>
              <a:buChar char="ü"/>
            </a:pPr>
            <a:endParaRPr lang="pt-BR" altLang="pt-BR" sz="3100" dirty="0">
              <a:solidFill>
                <a:prstClr val="black"/>
              </a:solidFill>
              <a:latin typeface="Century Gothic" pitchFamily="34" charset="0"/>
              <a:cs typeface="Arial" charset="0"/>
            </a:endParaRPr>
          </a:p>
          <a:p>
            <a:pPr marL="0" indent="0" algn="just" eaLnBrk="0" fontAlgn="base" hangingPunct="0">
              <a:spcBef>
                <a:spcPct val="0"/>
              </a:spcBef>
              <a:spcAft>
                <a:spcPct val="0"/>
              </a:spcAft>
              <a:buClr>
                <a:schemeClr val="accent1"/>
              </a:buClr>
              <a:buNone/>
            </a:pPr>
            <a:endParaRPr lang="pt-BR" sz="3100" b="1" dirty="0">
              <a:solidFill>
                <a:prstClr val="black"/>
              </a:solidFill>
              <a:latin typeface="+mj-lt"/>
              <a:cs typeface="Arial" charset="0"/>
            </a:endParaRPr>
          </a:p>
          <a:p>
            <a:pPr marL="0" indent="0" algn="just" eaLnBrk="0" fontAlgn="base" hangingPunct="0">
              <a:spcBef>
                <a:spcPct val="0"/>
              </a:spcBef>
              <a:spcAft>
                <a:spcPct val="0"/>
              </a:spcAft>
              <a:buClr>
                <a:schemeClr val="accent1"/>
              </a:buClr>
              <a:buFont typeface="Wingdings" pitchFamily="2" charset="2"/>
              <a:buChar char="ü"/>
            </a:pPr>
            <a:endParaRPr lang="pt-BR" altLang="pt-BR" sz="2400" dirty="0">
              <a:solidFill>
                <a:prstClr val="black"/>
              </a:solidFill>
              <a:cs typeface="Arial" charset="0"/>
            </a:endParaRPr>
          </a:p>
          <a:p>
            <a:pPr marL="0" indent="0" algn="just" eaLnBrk="0" fontAlgn="base" hangingPunct="0">
              <a:spcBef>
                <a:spcPct val="0"/>
              </a:spcBef>
              <a:spcAft>
                <a:spcPct val="0"/>
              </a:spcAft>
              <a:buNone/>
            </a:pPr>
            <a:r>
              <a:rPr lang="pt-BR" altLang="pt-BR" sz="2000" dirty="0">
                <a:solidFill>
                  <a:prstClr val="black"/>
                </a:solidFill>
                <a:latin typeface="Arial" charset="0"/>
                <a:cs typeface="Arial" charset="0"/>
              </a:rPr>
              <a:t> </a:t>
            </a:r>
          </a:p>
          <a:p>
            <a:pPr marL="0" indent="0" algn="just" eaLnBrk="0" fontAlgn="base" hangingPunct="0">
              <a:spcBef>
                <a:spcPct val="0"/>
              </a:spcBef>
              <a:spcAft>
                <a:spcPct val="0"/>
              </a:spcAft>
              <a:buFont typeface="Wingdings" pitchFamily="2" charset="2"/>
              <a:buChar char="ü"/>
            </a:pPr>
            <a:endParaRPr lang="pt-BR" altLang="pt-BR" sz="2000" dirty="0">
              <a:solidFill>
                <a:prstClr val="black"/>
              </a:solidFill>
              <a:latin typeface="Arial" charset="0"/>
              <a:cs typeface="Arial" charset="0"/>
            </a:endParaRPr>
          </a:p>
          <a:p>
            <a:pPr marL="0" indent="0" algn="just" eaLnBrk="0" fontAlgn="base" hangingPunct="0">
              <a:spcBef>
                <a:spcPct val="0"/>
              </a:spcBef>
              <a:spcAft>
                <a:spcPct val="0"/>
              </a:spcAft>
              <a:buClr>
                <a:schemeClr val="accent1"/>
              </a:buClr>
              <a:buNone/>
            </a:pPr>
            <a:endParaRPr lang="pt-BR" altLang="pt-BR" sz="3400" b="1" dirty="0">
              <a:solidFill>
                <a:prstClr val="black"/>
              </a:solidFill>
              <a:latin typeface="Century Gothic" pitchFamily="34" charset="0"/>
              <a:cs typeface="Arial" charset="0"/>
            </a:endParaRPr>
          </a:p>
          <a:p>
            <a:pPr marL="400050" lvl="1" indent="0" algn="just" eaLnBrk="0" fontAlgn="base" hangingPunct="0">
              <a:spcBef>
                <a:spcPct val="0"/>
              </a:spcBef>
              <a:spcAft>
                <a:spcPct val="0"/>
              </a:spcAft>
              <a:buClr>
                <a:schemeClr val="accent1"/>
              </a:buClr>
              <a:buNone/>
            </a:pPr>
            <a:endParaRPr lang="pt-BR" altLang="pt-BR" sz="3400" b="1" dirty="0">
              <a:solidFill>
                <a:prstClr val="black"/>
              </a:solidFill>
              <a:latin typeface="Century Gothic" pitchFamily="34" charset="0"/>
              <a:cs typeface="Arial" charset="0"/>
            </a:endParaRPr>
          </a:p>
          <a:p>
            <a:pPr marL="400050" lvl="1" indent="0" algn="just" eaLnBrk="0" fontAlgn="base" hangingPunct="0">
              <a:spcBef>
                <a:spcPct val="0"/>
              </a:spcBef>
              <a:spcAft>
                <a:spcPct val="0"/>
              </a:spcAft>
              <a:buClr>
                <a:schemeClr val="accent1"/>
              </a:buClr>
              <a:buNone/>
            </a:pPr>
            <a:endParaRPr lang="pt-BR" altLang="pt-BR" sz="3400" b="1" dirty="0">
              <a:solidFill>
                <a:srgbClr val="FF0000"/>
              </a:solidFill>
              <a:latin typeface="Century Gothic" pitchFamily="34" charset="0"/>
              <a:cs typeface="Arial" charset="0"/>
            </a:endParaRPr>
          </a:p>
          <a:p>
            <a:pPr algn="just"/>
            <a:endParaRPr lang="pt-BR" dirty="0"/>
          </a:p>
        </p:txBody>
      </p:sp>
      <p:pic>
        <p:nvPicPr>
          <p:cNvPr id="4" name="Imagem 3">
            <a:extLst>
              <a:ext uri="{FF2B5EF4-FFF2-40B4-BE49-F238E27FC236}">
                <a16:creationId xmlns:a16="http://schemas.microsoft.com/office/drawing/2014/main" id="{2E41FDAF-D7B0-394B-8DC2-1B1DF54607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02420" y="1569268"/>
            <a:ext cx="9845919" cy="2101938"/>
          </a:xfrm>
          <a:prstGeom prst="rect">
            <a:avLst/>
          </a:prstGeom>
        </p:spPr>
      </p:pic>
      <p:cxnSp>
        <p:nvCxnSpPr>
          <p:cNvPr id="7" name="Conector Reto 6">
            <a:extLst>
              <a:ext uri="{FF2B5EF4-FFF2-40B4-BE49-F238E27FC236}">
                <a16:creationId xmlns:a16="http://schemas.microsoft.com/office/drawing/2014/main" id="{F322EC05-0591-974C-992B-63451FDB1178}"/>
              </a:ext>
            </a:extLst>
          </p:cNvPr>
          <p:cNvCxnSpPr/>
          <p:nvPr/>
        </p:nvCxnSpPr>
        <p:spPr>
          <a:xfrm>
            <a:off x="9481623" y="3249636"/>
            <a:ext cx="1828800" cy="0"/>
          </a:xfrm>
          <a:prstGeom prst="line">
            <a:avLst/>
          </a:prstGeom>
          <a:ln w="31750">
            <a:solidFill>
              <a:srgbClr val="FF0000"/>
            </a:solidFill>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772234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animEffect transition="in" filter="fade">
                                      <p:cBhvr>
                                        <p:cTn id="7" dur="1000"/>
                                        <p:tgtEl>
                                          <p:spTgt spid="3">
                                            <p:txEl>
                                              <p:pRg st="9" end="9"/>
                                            </p:txEl>
                                          </p:spTgt>
                                        </p:tgtEl>
                                      </p:cBhvr>
                                    </p:animEffect>
                                    <p:anim calcmode="lin" valueType="num">
                                      <p:cBhvr>
                                        <p:cTn id="8"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9" end="9"/>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1" end="11"/>
                                            </p:txEl>
                                          </p:spTgt>
                                        </p:tgtEl>
                                        <p:attrNameLst>
                                          <p:attrName>style.visibility</p:attrName>
                                        </p:attrNameLst>
                                      </p:cBhvr>
                                      <p:to>
                                        <p:strVal val="visible"/>
                                      </p:to>
                                    </p:set>
                                    <p:animEffect transition="in" filter="fade">
                                      <p:cBhvr>
                                        <p:cTn id="12" dur="1000"/>
                                        <p:tgtEl>
                                          <p:spTgt spid="3">
                                            <p:txEl>
                                              <p:pRg st="11" end="11"/>
                                            </p:txEl>
                                          </p:spTgt>
                                        </p:tgtEl>
                                      </p:cBhvr>
                                    </p:animEffect>
                                    <p:anim calcmode="lin" valueType="num">
                                      <p:cBhvr>
                                        <p:cTn id="13"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1" end="1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3" end="13"/>
                                            </p:txEl>
                                          </p:spTgt>
                                        </p:tgtEl>
                                        <p:attrNameLst>
                                          <p:attrName>style.visibility</p:attrName>
                                        </p:attrNameLst>
                                      </p:cBhvr>
                                      <p:to>
                                        <p:strVal val="visible"/>
                                      </p:to>
                                    </p:set>
                                    <p:animEffect transition="in" filter="fade">
                                      <p:cBhvr>
                                        <p:cTn id="17" dur="1000"/>
                                        <p:tgtEl>
                                          <p:spTgt spid="3">
                                            <p:txEl>
                                              <p:pRg st="13" end="13"/>
                                            </p:txEl>
                                          </p:spTgt>
                                        </p:tgtEl>
                                      </p:cBhvr>
                                    </p:animEffect>
                                    <p:anim calcmode="lin" valueType="num">
                                      <p:cBhvr>
                                        <p:cTn id="18"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3" end="1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14" end="14"/>
                                            </p:txEl>
                                          </p:spTgt>
                                        </p:tgtEl>
                                        <p:attrNameLst>
                                          <p:attrName>style.visibility</p:attrName>
                                        </p:attrNameLst>
                                      </p:cBhvr>
                                      <p:to>
                                        <p:strVal val="visible"/>
                                      </p:to>
                                    </p:set>
                                    <p:animEffect transition="in" filter="fade">
                                      <p:cBhvr>
                                        <p:cTn id="22" dur="1000"/>
                                        <p:tgtEl>
                                          <p:spTgt spid="3">
                                            <p:txEl>
                                              <p:pRg st="14" end="14"/>
                                            </p:txEl>
                                          </p:spTgt>
                                        </p:tgtEl>
                                      </p:cBhvr>
                                    </p:animEffect>
                                    <p:anim calcmode="lin" valueType="num">
                                      <p:cBhvr>
                                        <p:cTn id="23"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14" end="14"/>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16" end="16"/>
                                            </p:txEl>
                                          </p:spTgt>
                                        </p:tgtEl>
                                        <p:attrNameLst>
                                          <p:attrName>style.visibility</p:attrName>
                                        </p:attrNameLst>
                                      </p:cBhvr>
                                      <p:to>
                                        <p:strVal val="visible"/>
                                      </p:to>
                                    </p:set>
                                    <p:animEffect transition="in" filter="fade">
                                      <p:cBhvr>
                                        <p:cTn id="27" dur="1000"/>
                                        <p:tgtEl>
                                          <p:spTgt spid="3">
                                            <p:txEl>
                                              <p:pRg st="16" end="16"/>
                                            </p:txEl>
                                          </p:spTgt>
                                        </p:tgtEl>
                                      </p:cBhvr>
                                    </p:animEffect>
                                    <p:anim calcmode="lin" valueType="num">
                                      <p:cBhvr>
                                        <p:cTn id="28" dur="1000" fill="hold"/>
                                        <p:tgtEl>
                                          <p:spTgt spid="3">
                                            <p:txEl>
                                              <p:pRg st="16" end="16"/>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16" end="1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m relacionada">
            <a:extLst>
              <a:ext uri="{FF2B5EF4-FFF2-40B4-BE49-F238E27FC236}">
                <a16:creationId xmlns:a16="http://schemas.microsoft.com/office/drawing/2014/main" id="{C66F7BDC-9E29-3441-99BE-C2E59EFB35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44062"/>
            <a:ext cx="12192000" cy="6013937"/>
          </a:xfrm>
          <a:prstGeom prst="rect">
            <a:avLst/>
          </a:prstGeom>
          <a:noFill/>
          <a:extLst>
            <a:ext uri="{909E8E84-426E-40DD-AFC4-6F175D3DCCD1}">
              <a14:hiddenFill xmlns:a14="http://schemas.microsoft.com/office/drawing/2010/main">
                <a:solidFill>
                  <a:srgbClr val="FFFFFF"/>
                </a:solidFill>
              </a14:hiddenFill>
            </a:ext>
          </a:extLst>
        </p:spPr>
      </p:pic>
      <p:sp>
        <p:nvSpPr>
          <p:cNvPr id="4" name="Retângulo 3"/>
          <p:cNvSpPr/>
          <p:nvPr/>
        </p:nvSpPr>
        <p:spPr>
          <a:xfrm>
            <a:off x="6949438" y="1097952"/>
            <a:ext cx="4797613" cy="1384995"/>
          </a:xfrm>
          <a:prstGeom prst="rect">
            <a:avLst/>
          </a:prstGeom>
          <a:noFill/>
        </p:spPr>
        <p:txBody>
          <a:bodyPr wrap="square" anchor="ctr">
            <a:spAutoFit/>
          </a:bodyPr>
          <a:lstStyle/>
          <a:p>
            <a:pPr algn="r"/>
            <a:endParaRPr lang="pt-BR" sz="1400" b="1" cap="all" dirty="0">
              <a:latin typeface="+mj-lt"/>
              <a:cs typeface="Arial" panose="020B0604020202020204" pitchFamily="34" charset="0"/>
            </a:endParaRPr>
          </a:p>
          <a:p>
            <a:pPr algn="ctr"/>
            <a:r>
              <a:rPr lang="pt-BR" sz="2800" b="1" cap="all" dirty="0">
                <a:solidFill>
                  <a:schemeClr val="bg1"/>
                </a:solidFill>
                <a:latin typeface="Century Gothic" pitchFamily="34" charset="0"/>
                <a:cs typeface="Arial" panose="020B0604020202020204" pitchFamily="34" charset="0"/>
              </a:rPr>
              <a:t>Análise de impacto regulatório (AIR</a:t>
            </a:r>
            <a:r>
              <a:rPr lang="pt-BR" sz="2800" b="1" cap="all" dirty="0">
                <a:solidFill>
                  <a:schemeClr val="bg1"/>
                </a:solidFill>
                <a:latin typeface="+mj-lt"/>
                <a:cs typeface="Arial" panose="020B0604020202020204" pitchFamily="34" charset="0"/>
              </a:rPr>
              <a:t>)   </a:t>
            </a:r>
          </a:p>
          <a:p>
            <a:pPr algn="r"/>
            <a:endParaRPr lang="pt-BR" sz="1400" b="1" cap="al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537912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666AB33E-E292-E64C-94E2-43B85F63564F}"/>
              </a:ext>
            </a:extLst>
          </p:cNvPr>
          <p:cNvSpPr/>
          <p:nvPr/>
        </p:nvSpPr>
        <p:spPr>
          <a:xfrm>
            <a:off x="2655640" y="1026030"/>
            <a:ext cx="8424936" cy="707886"/>
          </a:xfrm>
          <a:prstGeom prst="rect">
            <a:avLst/>
          </a:prstGeom>
          <a:noFill/>
        </p:spPr>
        <p:txBody>
          <a:bodyPr wrap="square" anchor="ctr">
            <a:spAutoFit/>
          </a:bodyPr>
          <a:lstStyle/>
          <a:p>
            <a:pPr algn="ctr"/>
            <a:endParaRPr lang="pt-BR" sz="1400" b="1" cap="all" dirty="0">
              <a:solidFill>
                <a:prstClr val="black"/>
              </a:solidFill>
              <a:cs typeface="Arial" panose="020B0604020202020204" pitchFamily="34" charset="0"/>
            </a:endParaRPr>
          </a:p>
          <a:p>
            <a:pPr algn="ctr"/>
            <a:r>
              <a:rPr lang="pt-BR" sz="2600" b="1" cap="all" dirty="0">
                <a:solidFill>
                  <a:prstClr val="black"/>
                </a:solidFill>
                <a:latin typeface="Century Gothic" pitchFamily="34" charset="0"/>
                <a:cs typeface="Arial" panose="020B0604020202020204" pitchFamily="34" charset="0"/>
              </a:rPr>
              <a:t>PARA QUE SERVE A AIR?</a:t>
            </a:r>
          </a:p>
        </p:txBody>
      </p:sp>
      <p:sp>
        <p:nvSpPr>
          <p:cNvPr id="7" name="Espaço Reservado para Conteúdo 2">
            <a:extLst>
              <a:ext uri="{FF2B5EF4-FFF2-40B4-BE49-F238E27FC236}">
                <a16:creationId xmlns:a16="http://schemas.microsoft.com/office/drawing/2014/main" id="{14C132DC-7D66-224D-8F5D-2A1A026520F1}"/>
              </a:ext>
            </a:extLst>
          </p:cNvPr>
          <p:cNvSpPr>
            <a:spLocks noGrp="1"/>
          </p:cNvSpPr>
          <p:nvPr>
            <p:ph idx="1"/>
          </p:nvPr>
        </p:nvSpPr>
        <p:spPr>
          <a:xfrm>
            <a:off x="1626270" y="1992738"/>
            <a:ext cx="10438730" cy="4042432"/>
          </a:xfrm>
        </p:spPr>
        <p:txBody>
          <a:bodyPr>
            <a:noAutofit/>
          </a:bodyPr>
          <a:lstStyle/>
          <a:p>
            <a:pPr marL="0" indent="0" algn="ctr" eaLnBrk="0" fontAlgn="base" hangingPunct="0">
              <a:spcBef>
                <a:spcPct val="0"/>
              </a:spcBef>
              <a:spcAft>
                <a:spcPct val="0"/>
              </a:spcAft>
              <a:buClr>
                <a:schemeClr val="accent1"/>
              </a:buClr>
              <a:buNone/>
              <a:defRPr/>
            </a:pPr>
            <a:endParaRPr lang="pt-BR" altLang="pt-BR" sz="3000" dirty="0">
              <a:solidFill>
                <a:srgbClr val="000000"/>
              </a:solidFill>
              <a:cs typeface="Arial" charset="0"/>
              <a:hlinkClick r:id="rId3"/>
            </a:endParaRPr>
          </a:p>
          <a:p>
            <a:pPr marL="0" indent="0" algn="ctr" eaLnBrk="0" fontAlgn="base" hangingPunct="0">
              <a:spcBef>
                <a:spcPct val="0"/>
              </a:spcBef>
              <a:spcAft>
                <a:spcPct val="0"/>
              </a:spcAft>
              <a:buClr>
                <a:schemeClr val="accent1"/>
              </a:buClr>
              <a:buNone/>
              <a:defRPr/>
            </a:pPr>
            <a:endParaRPr lang="pt-BR" altLang="pt-BR" sz="3000" dirty="0">
              <a:solidFill>
                <a:srgbClr val="000000"/>
              </a:solidFill>
              <a:cs typeface="Arial" charset="0"/>
              <a:hlinkClick r:id="rId3"/>
            </a:endParaRPr>
          </a:p>
          <a:p>
            <a:pPr marL="0" indent="0" algn="ctr" eaLnBrk="0" fontAlgn="base" hangingPunct="0">
              <a:spcBef>
                <a:spcPct val="0"/>
              </a:spcBef>
              <a:spcAft>
                <a:spcPct val="0"/>
              </a:spcAft>
              <a:buClr>
                <a:schemeClr val="accent1"/>
              </a:buClr>
              <a:buNone/>
              <a:defRPr/>
            </a:pPr>
            <a:endParaRPr lang="pt-BR" altLang="pt-BR" sz="3000" dirty="0">
              <a:solidFill>
                <a:srgbClr val="000000"/>
              </a:solidFill>
              <a:cs typeface="Arial" charset="0"/>
              <a:hlinkClick r:id="rId3"/>
            </a:endParaRPr>
          </a:p>
          <a:p>
            <a:pPr marL="0" indent="0" algn="ctr" eaLnBrk="0" fontAlgn="base" hangingPunct="0">
              <a:spcBef>
                <a:spcPct val="0"/>
              </a:spcBef>
              <a:spcAft>
                <a:spcPct val="0"/>
              </a:spcAft>
              <a:buClr>
                <a:schemeClr val="accent1"/>
              </a:buClr>
              <a:buNone/>
              <a:defRPr/>
            </a:pPr>
            <a:r>
              <a:rPr lang="pt-BR" altLang="pt-BR" sz="3000" dirty="0">
                <a:solidFill>
                  <a:srgbClr val="000000"/>
                </a:solidFill>
                <a:cs typeface="Arial" charset="0"/>
                <a:hlinkClick r:id="rId3"/>
              </a:rPr>
              <a:t>WWW.MENTI.COM</a:t>
            </a:r>
            <a:endParaRPr lang="pt-BR" altLang="pt-BR" sz="3000" dirty="0">
              <a:solidFill>
                <a:srgbClr val="000000"/>
              </a:solidFill>
              <a:cs typeface="Arial" charset="0"/>
            </a:endParaRPr>
          </a:p>
          <a:p>
            <a:pPr marL="0" indent="0" algn="ctr" eaLnBrk="0" fontAlgn="base" hangingPunct="0">
              <a:spcBef>
                <a:spcPct val="0"/>
              </a:spcBef>
              <a:spcAft>
                <a:spcPct val="0"/>
              </a:spcAft>
              <a:buClr>
                <a:schemeClr val="accent1"/>
              </a:buClr>
              <a:buNone/>
              <a:defRPr/>
            </a:pPr>
            <a:endParaRPr lang="pt-BR" altLang="pt-BR" sz="3000" dirty="0">
              <a:solidFill>
                <a:srgbClr val="000000"/>
              </a:solidFill>
              <a:cs typeface="Arial" charset="0"/>
            </a:endParaRPr>
          </a:p>
          <a:p>
            <a:pPr marL="0" indent="0" algn="ctr" eaLnBrk="0" fontAlgn="base" hangingPunct="0">
              <a:spcBef>
                <a:spcPct val="0"/>
              </a:spcBef>
              <a:spcAft>
                <a:spcPct val="0"/>
              </a:spcAft>
              <a:buClr>
                <a:schemeClr val="accent1"/>
              </a:buClr>
              <a:buNone/>
              <a:defRPr/>
            </a:pPr>
            <a:endParaRPr lang="pt-BR" altLang="pt-BR" sz="3000" dirty="0">
              <a:solidFill>
                <a:srgbClr val="000000"/>
              </a:solidFill>
              <a:cs typeface="Arial" charset="0"/>
            </a:endParaRPr>
          </a:p>
          <a:p>
            <a:pPr marL="0" indent="0" algn="ctr" eaLnBrk="0" fontAlgn="base" hangingPunct="0">
              <a:spcBef>
                <a:spcPct val="0"/>
              </a:spcBef>
              <a:spcAft>
                <a:spcPct val="0"/>
              </a:spcAft>
              <a:buClr>
                <a:schemeClr val="accent1"/>
              </a:buClr>
              <a:buNone/>
              <a:defRPr/>
            </a:pPr>
            <a:endParaRPr lang="pt-BR" altLang="pt-BR" sz="3000" dirty="0">
              <a:solidFill>
                <a:srgbClr val="000000"/>
              </a:solidFill>
              <a:cs typeface="Arial" charset="0"/>
            </a:endParaRPr>
          </a:p>
          <a:p>
            <a:pPr marL="0" indent="0" algn="ctr" eaLnBrk="0" fontAlgn="base" hangingPunct="0">
              <a:spcBef>
                <a:spcPct val="0"/>
              </a:spcBef>
              <a:spcAft>
                <a:spcPct val="0"/>
              </a:spcAft>
              <a:buClr>
                <a:schemeClr val="accent1"/>
              </a:buClr>
              <a:buNone/>
              <a:defRPr/>
            </a:pPr>
            <a:r>
              <a:rPr lang="pt-BR" altLang="pt-BR" sz="3000" dirty="0">
                <a:solidFill>
                  <a:srgbClr val="000000"/>
                </a:solidFill>
                <a:cs typeface="Arial" charset="0"/>
              </a:rPr>
              <a:t>CÓDIGO: 78 54 00</a:t>
            </a:r>
          </a:p>
          <a:p>
            <a:pPr marL="0" indent="0" algn="ctr" eaLnBrk="0" fontAlgn="base" hangingPunct="0">
              <a:spcBef>
                <a:spcPct val="0"/>
              </a:spcBef>
              <a:spcAft>
                <a:spcPct val="0"/>
              </a:spcAft>
              <a:buClr>
                <a:schemeClr val="accent1"/>
              </a:buClr>
              <a:buFont typeface="Wingdings" pitchFamily="2" charset="2"/>
              <a:buChar char="ü"/>
              <a:defRPr/>
            </a:pPr>
            <a:endParaRPr lang="pt-BR" sz="2100" dirty="0"/>
          </a:p>
        </p:txBody>
      </p:sp>
      <p:pic>
        <p:nvPicPr>
          <p:cNvPr id="9" name="Imagem 8">
            <a:extLst>
              <a:ext uri="{FF2B5EF4-FFF2-40B4-BE49-F238E27FC236}">
                <a16:creationId xmlns:a16="http://schemas.microsoft.com/office/drawing/2014/main" id="{305F2012-1B35-6E4D-8CE3-40339954C171}"/>
              </a:ext>
            </a:extLst>
          </p:cNvPr>
          <p:cNvPicPr>
            <a:picLocks noChangeAspect="1"/>
          </p:cNvPicPr>
          <p:nvPr/>
        </p:nvPicPr>
        <p:blipFill>
          <a:blip r:embed="rId4"/>
          <a:stretch>
            <a:fillRect/>
          </a:stretch>
        </p:blipFill>
        <p:spPr>
          <a:xfrm>
            <a:off x="39439" y="3429000"/>
            <a:ext cx="4541540" cy="3388687"/>
          </a:xfrm>
          <a:prstGeom prst="rect">
            <a:avLst/>
          </a:prstGeom>
        </p:spPr>
      </p:pic>
    </p:spTree>
    <p:extLst>
      <p:ext uri="{BB962C8B-B14F-4D97-AF65-F5344CB8AC3E}">
        <p14:creationId xmlns:p14="http://schemas.microsoft.com/office/powerpoint/2010/main" val="3713495319"/>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8245</TotalTime>
  <Words>2532</Words>
  <Application>Microsoft Office PowerPoint</Application>
  <PresentationFormat>Widescreen</PresentationFormat>
  <Paragraphs>266</Paragraphs>
  <Slides>17</Slides>
  <Notes>11</Notes>
  <HiddenSlides>0</HiddenSlides>
  <MMClips>0</MMClips>
  <ScaleCrop>false</ScaleCrop>
  <HeadingPairs>
    <vt:vector size="6" baseType="variant">
      <vt:variant>
        <vt:lpstr>Fontes usadas</vt:lpstr>
      </vt:variant>
      <vt:variant>
        <vt:i4>6</vt:i4>
      </vt:variant>
      <vt:variant>
        <vt:lpstr>Tema</vt:lpstr>
      </vt:variant>
      <vt:variant>
        <vt:i4>1</vt:i4>
      </vt:variant>
      <vt:variant>
        <vt:lpstr>Títulos de slides</vt:lpstr>
      </vt:variant>
      <vt:variant>
        <vt:i4>17</vt:i4>
      </vt:variant>
    </vt:vector>
  </HeadingPairs>
  <TitlesOfParts>
    <vt:vector size="24" baseType="lpstr">
      <vt:lpstr>Arial</vt:lpstr>
      <vt:lpstr>Calibri</vt:lpstr>
      <vt:lpstr>Calibri Light</vt:lpstr>
      <vt:lpstr>Century Gothic</vt:lpstr>
      <vt:lpstr>Courier New</vt:lpstr>
      <vt:lpstr>Wingdings</vt:lpstr>
      <vt:lpstr>Tema do Office</vt:lpstr>
      <vt:lpstr>Apresentação do PowerPoint</vt:lpstr>
      <vt:lpstr>Apresentação do PowerPoint</vt:lpstr>
      <vt:lpstr> REGULAÇÃO</vt:lpstr>
      <vt:lpstr>  REGULAÇÃO É UM CONCEITO AMPLO</vt:lpstr>
      <vt:lpstr>QUALIDADE REGULATÓRIA</vt:lpstr>
      <vt:lpstr>Atenção com ciclo regulatório inteiro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Anne Nogueira Hernandes</dc:creator>
  <cp:lastModifiedBy>Carlos Pinheiro Torggler</cp:lastModifiedBy>
  <cp:revision>287</cp:revision>
  <dcterms:created xsi:type="dcterms:W3CDTF">2017-06-05T18:09:13Z</dcterms:created>
  <dcterms:modified xsi:type="dcterms:W3CDTF">2019-03-07T10:54:21Z</dcterms:modified>
</cp:coreProperties>
</file>